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88" r:id="rId3"/>
    <p:sldId id="258" r:id="rId4"/>
    <p:sldId id="287" r:id="rId5"/>
    <p:sldId id="259" r:id="rId6"/>
    <p:sldId id="262" r:id="rId7"/>
    <p:sldId id="261" r:id="rId8"/>
    <p:sldId id="263" r:id="rId9"/>
    <p:sldId id="264" r:id="rId10"/>
    <p:sldId id="265" r:id="rId11"/>
    <p:sldId id="268" r:id="rId12"/>
    <p:sldId id="266" r:id="rId13"/>
    <p:sldId id="267" r:id="rId14"/>
    <p:sldId id="286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  <p:sldId id="284" r:id="rId3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9A96A9-AFC6-4366-B5E1-B49B236A8B49}" type="doc">
      <dgm:prSet loTypeId="urn:microsoft.com/office/officeart/2005/8/layout/matrix3" loCatId="matrix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8BF8A40-55B7-482E-BABB-3ACA4C1E3503}">
      <dgm:prSet/>
      <dgm:spPr/>
      <dgm:t>
        <a:bodyPr/>
        <a:lstStyle/>
        <a:p>
          <a:r>
            <a:rPr lang="nl-NL"/>
            <a:t>Wat doet de duim van de vogel tijdens het vliegen? </a:t>
          </a:r>
          <a:endParaRPr lang="en-US"/>
        </a:p>
      </dgm:t>
    </dgm:pt>
    <dgm:pt modelId="{19C4490B-36F7-44DA-A9C1-C934C303DF73}" type="parTrans" cxnId="{7294668F-AB0E-471E-922C-1D177988E18A}">
      <dgm:prSet/>
      <dgm:spPr/>
      <dgm:t>
        <a:bodyPr/>
        <a:lstStyle/>
        <a:p>
          <a:endParaRPr lang="en-US"/>
        </a:p>
      </dgm:t>
    </dgm:pt>
    <dgm:pt modelId="{37FD2EAF-2B86-4A69-BF62-17162E16B62C}" type="sibTrans" cxnId="{7294668F-AB0E-471E-922C-1D177988E18A}">
      <dgm:prSet/>
      <dgm:spPr/>
      <dgm:t>
        <a:bodyPr/>
        <a:lstStyle/>
        <a:p>
          <a:endParaRPr lang="en-US"/>
        </a:p>
      </dgm:t>
    </dgm:pt>
    <dgm:pt modelId="{0B2F0DC1-4849-416A-A5ED-27C04BE8FAE7}">
      <dgm:prSet/>
      <dgm:spPr/>
      <dgm:t>
        <a:bodyPr/>
        <a:lstStyle/>
        <a:p>
          <a:r>
            <a:rPr lang="nl-NL"/>
            <a:t>Wat is de functie van de krop? </a:t>
          </a:r>
          <a:endParaRPr lang="en-US"/>
        </a:p>
      </dgm:t>
    </dgm:pt>
    <dgm:pt modelId="{8A75A761-CC52-49D4-BFDF-93EB5B88F2DA}" type="parTrans" cxnId="{13B18BFF-E84C-4338-96AD-539CABF2E740}">
      <dgm:prSet/>
      <dgm:spPr/>
      <dgm:t>
        <a:bodyPr/>
        <a:lstStyle/>
        <a:p>
          <a:endParaRPr lang="en-US"/>
        </a:p>
      </dgm:t>
    </dgm:pt>
    <dgm:pt modelId="{312272E8-4211-4F3C-97A7-DAF432E4D957}" type="sibTrans" cxnId="{13B18BFF-E84C-4338-96AD-539CABF2E740}">
      <dgm:prSet/>
      <dgm:spPr/>
      <dgm:t>
        <a:bodyPr/>
        <a:lstStyle/>
        <a:p>
          <a:endParaRPr lang="en-US"/>
        </a:p>
      </dgm:t>
    </dgm:pt>
    <dgm:pt modelId="{0FED6072-6E22-431D-8FAA-62D4A7ED9FCD}">
      <dgm:prSet/>
      <dgm:spPr/>
      <dgm:t>
        <a:bodyPr/>
        <a:lstStyle/>
        <a:p>
          <a:r>
            <a:rPr lang="nl-NL"/>
            <a:t>Waaruit bestaat vogelpoep? </a:t>
          </a:r>
          <a:endParaRPr lang="en-US"/>
        </a:p>
      </dgm:t>
    </dgm:pt>
    <dgm:pt modelId="{82E5A382-8FDB-4EEF-A9CF-2A13528CCA91}" type="parTrans" cxnId="{1BDE35F7-255F-489B-8192-901DA0405919}">
      <dgm:prSet/>
      <dgm:spPr/>
      <dgm:t>
        <a:bodyPr/>
        <a:lstStyle/>
        <a:p>
          <a:endParaRPr lang="en-US"/>
        </a:p>
      </dgm:t>
    </dgm:pt>
    <dgm:pt modelId="{B4ECDC72-241E-47BE-A0F3-E511781CB0D9}" type="sibTrans" cxnId="{1BDE35F7-255F-489B-8192-901DA0405919}">
      <dgm:prSet/>
      <dgm:spPr/>
      <dgm:t>
        <a:bodyPr/>
        <a:lstStyle/>
        <a:p>
          <a:endParaRPr lang="en-US"/>
        </a:p>
      </dgm:t>
    </dgm:pt>
    <dgm:pt modelId="{869931D8-0F6A-4996-A46D-399E1B50F644}">
      <dgm:prSet/>
      <dgm:spPr/>
      <dgm:t>
        <a:bodyPr/>
        <a:lstStyle/>
        <a:p>
          <a:r>
            <a:rPr lang="nl-NL"/>
            <a:t>Waar zijn vogel veren van gemaakt? </a:t>
          </a:r>
          <a:endParaRPr lang="en-US"/>
        </a:p>
      </dgm:t>
    </dgm:pt>
    <dgm:pt modelId="{DC93DEC0-C488-4753-B200-B0ACAB040D95}" type="parTrans" cxnId="{B777CC7E-B8C6-4ACB-8889-E47F9D270DCC}">
      <dgm:prSet/>
      <dgm:spPr/>
      <dgm:t>
        <a:bodyPr/>
        <a:lstStyle/>
        <a:p>
          <a:endParaRPr lang="en-US"/>
        </a:p>
      </dgm:t>
    </dgm:pt>
    <dgm:pt modelId="{2BB775D5-848B-4F1B-93C4-9CA21665D5EC}" type="sibTrans" cxnId="{B777CC7E-B8C6-4ACB-8889-E47F9D270DCC}">
      <dgm:prSet/>
      <dgm:spPr/>
      <dgm:t>
        <a:bodyPr/>
        <a:lstStyle/>
        <a:p>
          <a:endParaRPr lang="en-US"/>
        </a:p>
      </dgm:t>
    </dgm:pt>
    <dgm:pt modelId="{57E5CFD3-EA00-4595-89B6-B9429682E040}" type="pres">
      <dgm:prSet presAssocID="{0D9A96A9-AFC6-4366-B5E1-B49B236A8B49}" presName="matrix" presStyleCnt="0">
        <dgm:presLayoutVars>
          <dgm:chMax val="1"/>
          <dgm:dir/>
          <dgm:resizeHandles val="exact"/>
        </dgm:presLayoutVars>
      </dgm:prSet>
      <dgm:spPr/>
    </dgm:pt>
    <dgm:pt modelId="{2599E4A5-AC21-41C4-9A4F-BC03A9133FE9}" type="pres">
      <dgm:prSet presAssocID="{0D9A96A9-AFC6-4366-B5E1-B49B236A8B49}" presName="diamond" presStyleLbl="bgShp" presStyleIdx="0" presStyleCnt="1"/>
      <dgm:spPr/>
    </dgm:pt>
    <dgm:pt modelId="{E4747D2D-9B87-49EC-99E0-760EB976EFA1}" type="pres">
      <dgm:prSet presAssocID="{0D9A96A9-AFC6-4366-B5E1-B49B236A8B49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B449280-CC70-46F4-BAB9-6F6B9278A94F}" type="pres">
      <dgm:prSet presAssocID="{0D9A96A9-AFC6-4366-B5E1-B49B236A8B49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9A27F80-CC7F-4C8C-8220-38392163D113}" type="pres">
      <dgm:prSet presAssocID="{0D9A96A9-AFC6-4366-B5E1-B49B236A8B49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623A157-710D-4C87-8574-B66A98AB5F85}" type="pres">
      <dgm:prSet presAssocID="{0D9A96A9-AFC6-4366-B5E1-B49B236A8B49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93D5B03-AE19-467A-9892-FB591FD091D8}" type="presOf" srcId="{0D9A96A9-AFC6-4366-B5E1-B49B236A8B49}" destId="{57E5CFD3-EA00-4595-89B6-B9429682E040}" srcOrd="0" destOrd="0" presId="urn:microsoft.com/office/officeart/2005/8/layout/matrix3"/>
    <dgm:cxn modelId="{2E8A7038-D05C-490E-92C3-85068E9DAC56}" type="presOf" srcId="{98BF8A40-55B7-482E-BABB-3ACA4C1E3503}" destId="{E4747D2D-9B87-49EC-99E0-760EB976EFA1}" srcOrd="0" destOrd="0" presId="urn:microsoft.com/office/officeart/2005/8/layout/matrix3"/>
    <dgm:cxn modelId="{F9B6CB62-243E-46DA-8438-FB4A8A6E8A7F}" type="presOf" srcId="{0FED6072-6E22-431D-8FAA-62D4A7ED9FCD}" destId="{B9A27F80-CC7F-4C8C-8220-38392163D113}" srcOrd="0" destOrd="0" presId="urn:microsoft.com/office/officeart/2005/8/layout/matrix3"/>
    <dgm:cxn modelId="{E628E150-8879-4A86-9E85-ECFCF35DF048}" type="presOf" srcId="{0B2F0DC1-4849-416A-A5ED-27C04BE8FAE7}" destId="{4B449280-CC70-46F4-BAB9-6F6B9278A94F}" srcOrd="0" destOrd="0" presId="urn:microsoft.com/office/officeart/2005/8/layout/matrix3"/>
    <dgm:cxn modelId="{B777CC7E-B8C6-4ACB-8889-E47F9D270DCC}" srcId="{0D9A96A9-AFC6-4366-B5E1-B49B236A8B49}" destId="{869931D8-0F6A-4996-A46D-399E1B50F644}" srcOrd="3" destOrd="0" parTransId="{DC93DEC0-C488-4753-B200-B0ACAB040D95}" sibTransId="{2BB775D5-848B-4F1B-93C4-9CA21665D5EC}"/>
    <dgm:cxn modelId="{7294668F-AB0E-471E-922C-1D177988E18A}" srcId="{0D9A96A9-AFC6-4366-B5E1-B49B236A8B49}" destId="{98BF8A40-55B7-482E-BABB-3ACA4C1E3503}" srcOrd="0" destOrd="0" parTransId="{19C4490B-36F7-44DA-A9C1-C934C303DF73}" sibTransId="{37FD2EAF-2B86-4A69-BF62-17162E16B62C}"/>
    <dgm:cxn modelId="{9375C598-354B-4082-AF0F-AF0BB919FCFE}" type="presOf" srcId="{869931D8-0F6A-4996-A46D-399E1B50F644}" destId="{6623A157-710D-4C87-8574-B66A98AB5F85}" srcOrd="0" destOrd="0" presId="urn:microsoft.com/office/officeart/2005/8/layout/matrix3"/>
    <dgm:cxn modelId="{1BDE35F7-255F-489B-8192-901DA0405919}" srcId="{0D9A96A9-AFC6-4366-B5E1-B49B236A8B49}" destId="{0FED6072-6E22-431D-8FAA-62D4A7ED9FCD}" srcOrd="2" destOrd="0" parTransId="{82E5A382-8FDB-4EEF-A9CF-2A13528CCA91}" sibTransId="{B4ECDC72-241E-47BE-A0F3-E511781CB0D9}"/>
    <dgm:cxn modelId="{13B18BFF-E84C-4338-96AD-539CABF2E740}" srcId="{0D9A96A9-AFC6-4366-B5E1-B49B236A8B49}" destId="{0B2F0DC1-4849-416A-A5ED-27C04BE8FAE7}" srcOrd="1" destOrd="0" parTransId="{8A75A761-CC52-49D4-BFDF-93EB5B88F2DA}" sibTransId="{312272E8-4211-4F3C-97A7-DAF432E4D957}"/>
    <dgm:cxn modelId="{73E6E76C-986A-423C-9089-380D9C1EE8BD}" type="presParOf" srcId="{57E5CFD3-EA00-4595-89B6-B9429682E040}" destId="{2599E4A5-AC21-41C4-9A4F-BC03A9133FE9}" srcOrd="0" destOrd="0" presId="urn:microsoft.com/office/officeart/2005/8/layout/matrix3"/>
    <dgm:cxn modelId="{B1B21680-6C73-4C05-BEE5-525FEB60EC10}" type="presParOf" srcId="{57E5CFD3-EA00-4595-89B6-B9429682E040}" destId="{E4747D2D-9B87-49EC-99E0-760EB976EFA1}" srcOrd="1" destOrd="0" presId="urn:microsoft.com/office/officeart/2005/8/layout/matrix3"/>
    <dgm:cxn modelId="{9A365111-1EE1-4E39-B406-519ED9F3DE32}" type="presParOf" srcId="{57E5CFD3-EA00-4595-89B6-B9429682E040}" destId="{4B449280-CC70-46F4-BAB9-6F6B9278A94F}" srcOrd="2" destOrd="0" presId="urn:microsoft.com/office/officeart/2005/8/layout/matrix3"/>
    <dgm:cxn modelId="{08C7DD91-27E1-4062-AFC5-887AA94ECF1A}" type="presParOf" srcId="{57E5CFD3-EA00-4595-89B6-B9429682E040}" destId="{B9A27F80-CC7F-4C8C-8220-38392163D113}" srcOrd="3" destOrd="0" presId="urn:microsoft.com/office/officeart/2005/8/layout/matrix3"/>
    <dgm:cxn modelId="{28E71EA0-A8BD-4069-890D-A56BD26A073A}" type="presParOf" srcId="{57E5CFD3-EA00-4595-89B6-B9429682E040}" destId="{6623A157-710D-4C87-8574-B66A98AB5F8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ADF906-64AD-444A-BB1D-67AC6EAE7F89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C6A369C-154C-40CC-9210-4CD8D389D1A0}">
      <dgm:prSet/>
      <dgm:spPr/>
      <dgm:t>
        <a:bodyPr/>
        <a:lstStyle/>
        <a:p>
          <a:r>
            <a:rPr lang="nl-NL"/>
            <a:t>Flyer met informatie over verblijven van papegaaiachtige en zangvogels </a:t>
          </a:r>
          <a:endParaRPr lang="en-US"/>
        </a:p>
      </dgm:t>
    </dgm:pt>
    <dgm:pt modelId="{A7CC7450-1656-4CDE-BB9A-269DA4E2F396}" type="parTrans" cxnId="{BD9D9583-3762-4C7A-927A-ACA1528A8FCE}">
      <dgm:prSet/>
      <dgm:spPr/>
      <dgm:t>
        <a:bodyPr/>
        <a:lstStyle/>
        <a:p>
          <a:endParaRPr lang="en-US"/>
        </a:p>
      </dgm:t>
    </dgm:pt>
    <dgm:pt modelId="{63503054-997F-4C9D-9513-37608584F84A}" type="sibTrans" cxnId="{BD9D9583-3762-4C7A-927A-ACA1528A8FCE}">
      <dgm:prSet/>
      <dgm:spPr/>
      <dgm:t>
        <a:bodyPr/>
        <a:lstStyle/>
        <a:p>
          <a:endParaRPr lang="en-US"/>
        </a:p>
      </dgm:t>
    </dgm:pt>
    <dgm:pt modelId="{D7C08E78-536E-40A2-82D3-8E4CAA5E8ABF}">
      <dgm:prSet/>
      <dgm:spPr/>
      <dgm:t>
        <a:bodyPr/>
        <a:lstStyle/>
        <a:p>
          <a:r>
            <a:rPr lang="nl-NL"/>
            <a:t>Verzamel informatie over het houden van de twee genoemde soorten. Gebruik hierbij de wettelijke richtlijnen van LICG. </a:t>
          </a:r>
          <a:endParaRPr lang="en-US"/>
        </a:p>
      </dgm:t>
    </dgm:pt>
    <dgm:pt modelId="{99FAFF12-15BE-499C-87FC-720104F6E5FC}" type="parTrans" cxnId="{ECBBCFD8-542A-4B51-873A-793F6CFDCFA2}">
      <dgm:prSet/>
      <dgm:spPr/>
      <dgm:t>
        <a:bodyPr/>
        <a:lstStyle/>
        <a:p>
          <a:endParaRPr lang="en-US"/>
        </a:p>
      </dgm:t>
    </dgm:pt>
    <dgm:pt modelId="{D179EB7C-594A-4DE0-A938-5547C533003A}" type="sibTrans" cxnId="{ECBBCFD8-542A-4B51-873A-793F6CFDCFA2}">
      <dgm:prSet/>
      <dgm:spPr/>
      <dgm:t>
        <a:bodyPr/>
        <a:lstStyle/>
        <a:p>
          <a:endParaRPr lang="en-US"/>
        </a:p>
      </dgm:t>
    </dgm:pt>
    <dgm:pt modelId="{9A1B2672-2BA9-4DD6-8D87-678BCCA45F32}">
      <dgm:prSet/>
      <dgm:spPr/>
      <dgm:t>
        <a:bodyPr/>
        <a:lstStyle/>
        <a:p>
          <a:r>
            <a:rPr lang="nl-NL"/>
            <a:t>Maak met je partner een informatie folder voor klanten die voor het eerst een vogel als huisdier gaan kopen. </a:t>
          </a:r>
          <a:endParaRPr lang="en-US"/>
        </a:p>
      </dgm:t>
    </dgm:pt>
    <dgm:pt modelId="{B0F67DC1-0FC6-41F9-BC64-B9336D6782C6}" type="parTrans" cxnId="{0D77913A-C113-4C43-9F8C-A429FDE6616F}">
      <dgm:prSet/>
      <dgm:spPr/>
      <dgm:t>
        <a:bodyPr/>
        <a:lstStyle/>
        <a:p>
          <a:endParaRPr lang="en-US"/>
        </a:p>
      </dgm:t>
    </dgm:pt>
    <dgm:pt modelId="{463DE476-A1A7-48A6-875E-683D52E71E05}" type="sibTrans" cxnId="{0D77913A-C113-4C43-9F8C-A429FDE6616F}">
      <dgm:prSet/>
      <dgm:spPr/>
      <dgm:t>
        <a:bodyPr/>
        <a:lstStyle/>
        <a:p>
          <a:endParaRPr lang="en-US"/>
        </a:p>
      </dgm:t>
    </dgm:pt>
    <dgm:pt modelId="{B655905C-4059-46A9-9BE3-B272002F1136}">
      <dgm:prSet/>
      <dgm:spPr/>
      <dgm:t>
        <a:bodyPr/>
        <a:lstStyle/>
        <a:p>
          <a:r>
            <a:rPr lang="nl-NL" dirty="0"/>
            <a:t>30-40 minuten de tijd. (Niet af = thuis afmaken)</a:t>
          </a:r>
          <a:endParaRPr lang="en-US" dirty="0"/>
        </a:p>
      </dgm:t>
    </dgm:pt>
    <dgm:pt modelId="{573F36D3-1340-46E3-A74D-8EF33AFE9E7C}" type="parTrans" cxnId="{D5599A05-B8C1-4612-A385-86C04701788D}">
      <dgm:prSet/>
      <dgm:spPr/>
      <dgm:t>
        <a:bodyPr/>
        <a:lstStyle/>
        <a:p>
          <a:endParaRPr lang="en-US"/>
        </a:p>
      </dgm:t>
    </dgm:pt>
    <dgm:pt modelId="{BC1ECAAB-E503-40FE-8E5D-494ABE829F7F}" type="sibTrans" cxnId="{D5599A05-B8C1-4612-A385-86C04701788D}">
      <dgm:prSet/>
      <dgm:spPr/>
      <dgm:t>
        <a:bodyPr/>
        <a:lstStyle/>
        <a:p>
          <a:endParaRPr lang="en-US"/>
        </a:p>
      </dgm:t>
    </dgm:pt>
    <dgm:pt modelId="{9BAC822B-54B1-4A57-9F8E-953677336AD8}">
      <dgm:prSet/>
      <dgm:spPr/>
      <dgm:t>
        <a:bodyPr/>
        <a:lstStyle/>
        <a:p>
          <a:r>
            <a:rPr lang="nl-NL" dirty="0"/>
            <a:t>Klaar? Mailen naar </a:t>
          </a:r>
          <a:r>
            <a:rPr lang="nl-NL" dirty="0" err="1"/>
            <a:t>jvonk@zone.college</a:t>
          </a:r>
          <a:endParaRPr lang="en-US" dirty="0"/>
        </a:p>
      </dgm:t>
    </dgm:pt>
    <dgm:pt modelId="{9ABB6AED-EB1F-4CD8-A5BB-81AAB5334B9F}" type="parTrans" cxnId="{665C429A-0536-4884-A7A6-D8CA41BC91DC}">
      <dgm:prSet/>
      <dgm:spPr/>
      <dgm:t>
        <a:bodyPr/>
        <a:lstStyle/>
        <a:p>
          <a:endParaRPr lang="en-US"/>
        </a:p>
      </dgm:t>
    </dgm:pt>
    <dgm:pt modelId="{13E30F54-FA01-4E73-8B58-054DCEDA5F33}" type="sibTrans" cxnId="{665C429A-0536-4884-A7A6-D8CA41BC91DC}">
      <dgm:prSet/>
      <dgm:spPr/>
      <dgm:t>
        <a:bodyPr/>
        <a:lstStyle/>
        <a:p>
          <a:endParaRPr lang="en-US"/>
        </a:p>
      </dgm:t>
    </dgm:pt>
    <dgm:pt modelId="{193C9FD3-41DE-4225-98D9-9EC00E40D27F}">
      <dgm:prSet/>
      <dgm:spPr/>
      <dgm:t>
        <a:bodyPr/>
        <a:lstStyle/>
        <a:p>
          <a:r>
            <a:rPr lang="nl-NL" dirty="0"/>
            <a:t>Stukken worden gecontroleerd op plagiaat. Vermeld je bronnen </a:t>
          </a:r>
          <a:r>
            <a:rPr lang="nl-NL" dirty="0">
              <a:sym typeface="Wingdings" panose="05000000000000000000" pitchFamily="2" charset="2"/>
            </a:rPr>
            <a:t></a:t>
          </a:r>
          <a:r>
            <a:rPr lang="nl-NL" dirty="0"/>
            <a:t> </a:t>
          </a:r>
          <a:endParaRPr lang="en-US" dirty="0"/>
        </a:p>
      </dgm:t>
    </dgm:pt>
    <dgm:pt modelId="{6A16F9B2-3568-498E-846F-7076504214FD}" type="parTrans" cxnId="{5714BFF1-03CD-4E75-A45B-EEAE8DD811C4}">
      <dgm:prSet/>
      <dgm:spPr/>
      <dgm:t>
        <a:bodyPr/>
        <a:lstStyle/>
        <a:p>
          <a:endParaRPr lang="en-US"/>
        </a:p>
      </dgm:t>
    </dgm:pt>
    <dgm:pt modelId="{B69A9FB6-E174-40F7-9A79-7D5DE2E0CD98}" type="sibTrans" cxnId="{5714BFF1-03CD-4E75-A45B-EEAE8DD811C4}">
      <dgm:prSet/>
      <dgm:spPr/>
      <dgm:t>
        <a:bodyPr/>
        <a:lstStyle/>
        <a:p>
          <a:endParaRPr lang="en-US"/>
        </a:p>
      </dgm:t>
    </dgm:pt>
    <dgm:pt modelId="{7125FD8E-B632-44DE-A587-30F2F3C5691E}" type="pres">
      <dgm:prSet presAssocID="{78ADF906-64AD-444A-BB1D-67AC6EAE7F89}" presName="linear" presStyleCnt="0">
        <dgm:presLayoutVars>
          <dgm:animLvl val="lvl"/>
          <dgm:resizeHandles val="exact"/>
        </dgm:presLayoutVars>
      </dgm:prSet>
      <dgm:spPr/>
    </dgm:pt>
    <dgm:pt modelId="{92E875B8-4D20-4AAB-987D-9EE43C56F87B}" type="pres">
      <dgm:prSet presAssocID="{6C6A369C-154C-40CC-9210-4CD8D389D1A0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AEC61477-2269-4F59-8855-EAFACF5CD904}" type="pres">
      <dgm:prSet presAssocID="{63503054-997F-4C9D-9513-37608584F84A}" presName="spacer" presStyleCnt="0"/>
      <dgm:spPr/>
    </dgm:pt>
    <dgm:pt modelId="{B1CD9620-045A-4462-A781-1F2D546BA3FA}" type="pres">
      <dgm:prSet presAssocID="{D7C08E78-536E-40A2-82D3-8E4CAA5E8AB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A719187-E004-4FB3-A7F5-D1F4E76CA565}" type="pres">
      <dgm:prSet presAssocID="{D179EB7C-594A-4DE0-A938-5547C533003A}" presName="spacer" presStyleCnt="0"/>
      <dgm:spPr/>
    </dgm:pt>
    <dgm:pt modelId="{48B25421-6A63-4D85-8726-8DDEFFB83045}" type="pres">
      <dgm:prSet presAssocID="{9A1B2672-2BA9-4DD6-8D87-678BCCA45F3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3D8A88FE-CA86-4B17-B00B-CE9BC4B4CC01}" type="pres">
      <dgm:prSet presAssocID="{463DE476-A1A7-48A6-875E-683D52E71E05}" presName="spacer" presStyleCnt="0"/>
      <dgm:spPr/>
    </dgm:pt>
    <dgm:pt modelId="{519FAFBA-F2AC-4B5A-A3AF-C518D436C80D}" type="pres">
      <dgm:prSet presAssocID="{B655905C-4059-46A9-9BE3-B272002F113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A0CECF7-7D33-4D1C-8990-8D09CEBE5532}" type="pres">
      <dgm:prSet presAssocID="{BC1ECAAB-E503-40FE-8E5D-494ABE829F7F}" presName="spacer" presStyleCnt="0"/>
      <dgm:spPr/>
    </dgm:pt>
    <dgm:pt modelId="{D16104A3-9E90-42ED-B6C2-60896D704FFE}" type="pres">
      <dgm:prSet presAssocID="{9BAC822B-54B1-4A57-9F8E-953677336AD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A6248BF-7348-4CA8-BB55-0E3D5D144CBE}" type="pres">
      <dgm:prSet presAssocID="{13E30F54-FA01-4E73-8B58-054DCEDA5F33}" presName="spacer" presStyleCnt="0"/>
      <dgm:spPr/>
    </dgm:pt>
    <dgm:pt modelId="{37CBA73B-70B7-49C9-A08B-A039B8D6B561}" type="pres">
      <dgm:prSet presAssocID="{193C9FD3-41DE-4225-98D9-9EC00E40D27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E557502-4296-4F89-97DC-3262A1523346}" type="presOf" srcId="{9BAC822B-54B1-4A57-9F8E-953677336AD8}" destId="{D16104A3-9E90-42ED-B6C2-60896D704FFE}" srcOrd="0" destOrd="0" presId="urn:microsoft.com/office/officeart/2005/8/layout/vList2"/>
    <dgm:cxn modelId="{D5599A05-B8C1-4612-A385-86C04701788D}" srcId="{78ADF906-64AD-444A-BB1D-67AC6EAE7F89}" destId="{B655905C-4059-46A9-9BE3-B272002F1136}" srcOrd="3" destOrd="0" parTransId="{573F36D3-1340-46E3-A74D-8EF33AFE9E7C}" sibTransId="{BC1ECAAB-E503-40FE-8E5D-494ABE829F7F}"/>
    <dgm:cxn modelId="{9D3A370E-91DF-49C6-8F52-1F7DFA20C2CF}" type="presOf" srcId="{D7C08E78-536E-40A2-82D3-8E4CAA5E8ABF}" destId="{B1CD9620-045A-4462-A781-1F2D546BA3FA}" srcOrd="0" destOrd="0" presId="urn:microsoft.com/office/officeart/2005/8/layout/vList2"/>
    <dgm:cxn modelId="{0D77913A-C113-4C43-9F8C-A429FDE6616F}" srcId="{78ADF906-64AD-444A-BB1D-67AC6EAE7F89}" destId="{9A1B2672-2BA9-4DD6-8D87-678BCCA45F32}" srcOrd="2" destOrd="0" parTransId="{B0F67DC1-0FC6-41F9-BC64-B9336D6782C6}" sibTransId="{463DE476-A1A7-48A6-875E-683D52E71E05}"/>
    <dgm:cxn modelId="{9D17775C-5DB7-4C6E-9969-CC36672167A3}" type="presOf" srcId="{6C6A369C-154C-40CC-9210-4CD8D389D1A0}" destId="{92E875B8-4D20-4AAB-987D-9EE43C56F87B}" srcOrd="0" destOrd="0" presId="urn:microsoft.com/office/officeart/2005/8/layout/vList2"/>
    <dgm:cxn modelId="{B15B006D-B667-4945-95F9-7F5EB4FB987D}" type="presOf" srcId="{78ADF906-64AD-444A-BB1D-67AC6EAE7F89}" destId="{7125FD8E-B632-44DE-A587-30F2F3C5691E}" srcOrd="0" destOrd="0" presId="urn:microsoft.com/office/officeart/2005/8/layout/vList2"/>
    <dgm:cxn modelId="{BD9D9583-3762-4C7A-927A-ACA1528A8FCE}" srcId="{78ADF906-64AD-444A-BB1D-67AC6EAE7F89}" destId="{6C6A369C-154C-40CC-9210-4CD8D389D1A0}" srcOrd="0" destOrd="0" parTransId="{A7CC7450-1656-4CDE-BB9A-269DA4E2F396}" sibTransId="{63503054-997F-4C9D-9513-37608584F84A}"/>
    <dgm:cxn modelId="{665C429A-0536-4884-A7A6-D8CA41BC91DC}" srcId="{78ADF906-64AD-444A-BB1D-67AC6EAE7F89}" destId="{9BAC822B-54B1-4A57-9F8E-953677336AD8}" srcOrd="4" destOrd="0" parTransId="{9ABB6AED-EB1F-4CD8-A5BB-81AAB5334B9F}" sibTransId="{13E30F54-FA01-4E73-8B58-054DCEDA5F33}"/>
    <dgm:cxn modelId="{ECBBCFD8-542A-4B51-873A-793F6CFDCFA2}" srcId="{78ADF906-64AD-444A-BB1D-67AC6EAE7F89}" destId="{D7C08E78-536E-40A2-82D3-8E4CAA5E8ABF}" srcOrd="1" destOrd="0" parTransId="{99FAFF12-15BE-499C-87FC-720104F6E5FC}" sibTransId="{D179EB7C-594A-4DE0-A938-5547C533003A}"/>
    <dgm:cxn modelId="{E5E731F1-3418-4392-8A8C-386BD6DD744B}" type="presOf" srcId="{193C9FD3-41DE-4225-98D9-9EC00E40D27F}" destId="{37CBA73B-70B7-49C9-A08B-A039B8D6B561}" srcOrd="0" destOrd="0" presId="urn:microsoft.com/office/officeart/2005/8/layout/vList2"/>
    <dgm:cxn modelId="{5714BFF1-03CD-4E75-A45B-EEAE8DD811C4}" srcId="{78ADF906-64AD-444A-BB1D-67AC6EAE7F89}" destId="{193C9FD3-41DE-4225-98D9-9EC00E40D27F}" srcOrd="5" destOrd="0" parTransId="{6A16F9B2-3568-498E-846F-7076504214FD}" sibTransId="{B69A9FB6-E174-40F7-9A79-7D5DE2E0CD98}"/>
    <dgm:cxn modelId="{04EADFF2-4756-4398-9994-F2ECE42F0C3F}" type="presOf" srcId="{B655905C-4059-46A9-9BE3-B272002F1136}" destId="{519FAFBA-F2AC-4B5A-A3AF-C518D436C80D}" srcOrd="0" destOrd="0" presId="urn:microsoft.com/office/officeart/2005/8/layout/vList2"/>
    <dgm:cxn modelId="{496087F4-83DC-4D3F-BB6D-76DC4708E3F2}" type="presOf" srcId="{9A1B2672-2BA9-4DD6-8D87-678BCCA45F32}" destId="{48B25421-6A63-4D85-8726-8DDEFFB83045}" srcOrd="0" destOrd="0" presId="urn:microsoft.com/office/officeart/2005/8/layout/vList2"/>
    <dgm:cxn modelId="{F1FB2EEC-7264-4ACD-89B5-C960D85FAFB3}" type="presParOf" srcId="{7125FD8E-B632-44DE-A587-30F2F3C5691E}" destId="{92E875B8-4D20-4AAB-987D-9EE43C56F87B}" srcOrd="0" destOrd="0" presId="urn:microsoft.com/office/officeart/2005/8/layout/vList2"/>
    <dgm:cxn modelId="{AFFB2F47-8FEC-4182-9364-0D54A9DD4F45}" type="presParOf" srcId="{7125FD8E-B632-44DE-A587-30F2F3C5691E}" destId="{AEC61477-2269-4F59-8855-EAFACF5CD904}" srcOrd="1" destOrd="0" presId="urn:microsoft.com/office/officeart/2005/8/layout/vList2"/>
    <dgm:cxn modelId="{E1CEBF3A-5FE6-4437-B954-42E959C5BAFB}" type="presParOf" srcId="{7125FD8E-B632-44DE-A587-30F2F3C5691E}" destId="{B1CD9620-045A-4462-A781-1F2D546BA3FA}" srcOrd="2" destOrd="0" presId="urn:microsoft.com/office/officeart/2005/8/layout/vList2"/>
    <dgm:cxn modelId="{13B991B6-7509-4A93-849D-9D17A402EFC8}" type="presParOf" srcId="{7125FD8E-B632-44DE-A587-30F2F3C5691E}" destId="{7A719187-E004-4FB3-A7F5-D1F4E76CA565}" srcOrd="3" destOrd="0" presId="urn:microsoft.com/office/officeart/2005/8/layout/vList2"/>
    <dgm:cxn modelId="{58CB27A8-9B15-4C50-9687-973A6F877F54}" type="presParOf" srcId="{7125FD8E-B632-44DE-A587-30F2F3C5691E}" destId="{48B25421-6A63-4D85-8726-8DDEFFB83045}" srcOrd="4" destOrd="0" presId="urn:microsoft.com/office/officeart/2005/8/layout/vList2"/>
    <dgm:cxn modelId="{75D76024-F312-4DAF-80FF-43839B659868}" type="presParOf" srcId="{7125FD8E-B632-44DE-A587-30F2F3C5691E}" destId="{3D8A88FE-CA86-4B17-B00B-CE9BC4B4CC01}" srcOrd="5" destOrd="0" presId="urn:microsoft.com/office/officeart/2005/8/layout/vList2"/>
    <dgm:cxn modelId="{8E81E588-6351-4016-83E2-8A0FA0EC612E}" type="presParOf" srcId="{7125FD8E-B632-44DE-A587-30F2F3C5691E}" destId="{519FAFBA-F2AC-4B5A-A3AF-C518D436C80D}" srcOrd="6" destOrd="0" presId="urn:microsoft.com/office/officeart/2005/8/layout/vList2"/>
    <dgm:cxn modelId="{7115E607-961F-4DF4-BD2A-74C4CBD607F2}" type="presParOf" srcId="{7125FD8E-B632-44DE-A587-30F2F3C5691E}" destId="{BA0CECF7-7D33-4D1C-8990-8D09CEBE5532}" srcOrd="7" destOrd="0" presId="urn:microsoft.com/office/officeart/2005/8/layout/vList2"/>
    <dgm:cxn modelId="{62359FD1-36EB-4F4A-AA8A-46167F6743C7}" type="presParOf" srcId="{7125FD8E-B632-44DE-A587-30F2F3C5691E}" destId="{D16104A3-9E90-42ED-B6C2-60896D704FFE}" srcOrd="8" destOrd="0" presId="urn:microsoft.com/office/officeart/2005/8/layout/vList2"/>
    <dgm:cxn modelId="{40866B57-C0CA-49F9-8F6C-E09B52052D67}" type="presParOf" srcId="{7125FD8E-B632-44DE-A587-30F2F3C5691E}" destId="{5A6248BF-7348-4CA8-BB55-0E3D5D144CBE}" srcOrd="9" destOrd="0" presId="urn:microsoft.com/office/officeart/2005/8/layout/vList2"/>
    <dgm:cxn modelId="{17D277E6-3AF8-43BD-8A13-ECD1609BDDF8}" type="presParOf" srcId="{7125FD8E-B632-44DE-A587-30F2F3C5691E}" destId="{37CBA73B-70B7-49C9-A08B-A039B8D6B56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9E4A5-AC21-41C4-9A4F-BC03A9133FE9}">
      <dsp:nvSpPr>
        <dsp:cNvPr id="0" name=""/>
        <dsp:cNvSpPr/>
      </dsp:nvSpPr>
      <dsp:spPr>
        <a:xfrm>
          <a:off x="258762" y="0"/>
          <a:ext cx="5572125" cy="5572125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747D2D-9B87-49EC-99E0-760EB976EFA1}">
      <dsp:nvSpPr>
        <dsp:cNvPr id="0" name=""/>
        <dsp:cNvSpPr/>
      </dsp:nvSpPr>
      <dsp:spPr>
        <a:xfrm>
          <a:off x="788114" y="529351"/>
          <a:ext cx="2173128" cy="217312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/>
            <a:t>Wat doet de duim van de vogel tijdens het vliegen? </a:t>
          </a:r>
          <a:endParaRPr lang="en-US" sz="2600" kern="1200"/>
        </a:p>
      </dsp:txBody>
      <dsp:txXfrm>
        <a:off x="894197" y="635434"/>
        <a:ext cx="1960962" cy="1960962"/>
      </dsp:txXfrm>
    </dsp:sp>
    <dsp:sp modelId="{4B449280-CC70-46F4-BAB9-6F6B9278A94F}">
      <dsp:nvSpPr>
        <dsp:cNvPr id="0" name=""/>
        <dsp:cNvSpPr/>
      </dsp:nvSpPr>
      <dsp:spPr>
        <a:xfrm>
          <a:off x="3128406" y="529351"/>
          <a:ext cx="2173128" cy="2173128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/>
            <a:t>Wat is de functie van de krop? </a:t>
          </a:r>
          <a:endParaRPr lang="en-US" sz="2600" kern="1200"/>
        </a:p>
      </dsp:txBody>
      <dsp:txXfrm>
        <a:off x="3234489" y="635434"/>
        <a:ext cx="1960962" cy="1960962"/>
      </dsp:txXfrm>
    </dsp:sp>
    <dsp:sp modelId="{B9A27F80-CC7F-4C8C-8220-38392163D113}">
      <dsp:nvSpPr>
        <dsp:cNvPr id="0" name=""/>
        <dsp:cNvSpPr/>
      </dsp:nvSpPr>
      <dsp:spPr>
        <a:xfrm>
          <a:off x="788114" y="2869644"/>
          <a:ext cx="2173128" cy="2173128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/>
            <a:t>Waaruit bestaat vogelpoep? </a:t>
          </a:r>
          <a:endParaRPr lang="en-US" sz="2600" kern="1200"/>
        </a:p>
      </dsp:txBody>
      <dsp:txXfrm>
        <a:off x="894197" y="2975727"/>
        <a:ext cx="1960962" cy="1960962"/>
      </dsp:txXfrm>
    </dsp:sp>
    <dsp:sp modelId="{6623A157-710D-4C87-8574-B66A98AB5F85}">
      <dsp:nvSpPr>
        <dsp:cNvPr id="0" name=""/>
        <dsp:cNvSpPr/>
      </dsp:nvSpPr>
      <dsp:spPr>
        <a:xfrm>
          <a:off x="3128406" y="2869644"/>
          <a:ext cx="2173128" cy="2173128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/>
            <a:t>Waar zijn vogel veren van gemaakt? </a:t>
          </a:r>
          <a:endParaRPr lang="en-US" sz="2600" kern="1200"/>
        </a:p>
      </dsp:txBody>
      <dsp:txXfrm>
        <a:off x="3234489" y="2975727"/>
        <a:ext cx="1960962" cy="19609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E875B8-4D20-4AAB-987D-9EE43C56F87B}">
      <dsp:nvSpPr>
        <dsp:cNvPr id="0" name=""/>
        <dsp:cNvSpPr/>
      </dsp:nvSpPr>
      <dsp:spPr>
        <a:xfrm>
          <a:off x="0" y="538453"/>
          <a:ext cx="6513603" cy="7558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Flyer met informatie over verblijven van papegaaiachtige en zangvogels </a:t>
          </a:r>
          <a:endParaRPr lang="en-US" sz="1900" kern="1200"/>
        </a:p>
      </dsp:txBody>
      <dsp:txXfrm>
        <a:off x="36896" y="575349"/>
        <a:ext cx="6439811" cy="682028"/>
      </dsp:txXfrm>
    </dsp:sp>
    <dsp:sp modelId="{B1CD9620-045A-4462-A781-1F2D546BA3FA}">
      <dsp:nvSpPr>
        <dsp:cNvPr id="0" name=""/>
        <dsp:cNvSpPr/>
      </dsp:nvSpPr>
      <dsp:spPr>
        <a:xfrm>
          <a:off x="0" y="1348993"/>
          <a:ext cx="6513603" cy="755820"/>
        </a:xfrm>
        <a:prstGeom prst="roundRect">
          <a:avLst/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Verzamel informatie over het houden van de twee genoemde soorten. Gebruik hierbij de wettelijke richtlijnen van LICG. </a:t>
          </a:r>
          <a:endParaRPr lang="en-US" sz="1900" kern="1200"/>
        </a:p>
      </dsp:txBody>
      <dsp:txXfrm>
        <a:off x="36896" y="1385889"/>
        <a:ext cx="6439811" cy="682028"/>
      </dsp:txXfrm>
    </dsp:sp>
    <dsp:sp modelId="{48B25421-6A63-4D85-8726-8DDEFFB83045}">
      <dsp:nvSpPr>
        <dsp:cNvPr id="0" name=""/>
        <dsp:cNvSpPr/>
      </dsp:nvSpPr>
      <dsp:spPr>
        <a:xfrm>
          <a:off x="0" y="2159533"/>
          <a:ext cx="6513603" cy="755820"/>
        </a:xfrm>
        <a:prstGeom prst="roundRect">
          <a:avLst/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Maak met je partner een informatie folder voor klanten die voor het eerst een vogel als huisdier gaan kopen. </a:t>
          </a:r>
          <a:endParaRPr lang="en-US" sz="1900" kern="1200"/>
        </a:p>
      </dsp:txBody>
      <dsp:txXfrm>
        <a:off x="36896" y="2196429"/>
        <a:ext cx="6439811" cy="682028"/>
      </dsp:txXfrm>
    </dsp:sp>
    <dsp:sp modelId="{519FAFBA-F2AC-4B5A-A3AF-C518D436C80D}">
      <dsp:nvSpPr>
        <dsp:cNvPr id="0" name=""/>
        <dsp:cNvSpPr/>
      </dsp:nvSpPr>
      <dsp:spPr>
        <a:xfrm>
          <a:off x="0" y="2970073"/>
          <a:ext cx="6513603" cy="755820"/>
        </a:xfrm>
        <a:prstGeom prst="roundRect">
          <a:avLst/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30-40 minuten de tijd. (Niet af = thuis afmaken)</a:t>
          </a:r>
          <a:endParaRPr lang="en-US" sz="1900" kern="1200" dirty="0"/>
        </a:p>
      </dsp:txBody>
      <dsp:txXfrm>
        <a:off x="36896" y="3006969"/>
        <a:ext cx="6439811" cy="682028"/>
      </dsp:txXfrm>
    </dsp:sp>
    <dsp:sp modelId="{D16104A3-9E90-42ED-B6C2-60896D704FFE}">
      <dsp:nvSpPr>
        <dsp:cNvPr id="0" name=""/>
        <dsp:cNvSpPr/>
      </dsp:nvSpPr>
      <dsp:spPr>
        <a:xfrm>
          <a:off x="0" y="3780613"/>
          <a:ext cx="6513603" cy="755820"/>
        </a:xfrm>
        <a:prstGeom prst="roundRect">
          <a:avLst/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Klaar? Mailen naar </a:t>
          </a:r>
          <a:r>
            <a:rPr lang="nl-NL" sz="1900" kern="1200" dirty="0" err="1"/>
            <a:t>jvonk@zone.college</a:t>
          </a:r>
          <a:endParaRPr lang="en-US" sz="1900" kern="1200" dirty="0"/>
        </a:p>
      </dsp:txBody>
      <dsp:txXfrm>
        <a:off x="36896" y="3817509"/>
        <a:ext cx="6439811" cy="682028"/>
      </dsp:txXfrm>
    </dsp:sp>
    <dsp:sp modelId="{37CBA73B-70B7-49C9-A08B-A039B8D6B561}">
      <dsp:nvSpPr>
        <dsp:cNvPr id="0" name=""/>
        <dsp:cNvSpPr/>
      </dsp:nvSpPr>
      <dsp:spPr>
        <a:xfrm>
          <a:off x="0" y="4591153"/>
          <a:ext cx="6513603" cy="75582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Stukken worden gecontroleerd op plagiaat. Vermeld je bronnen </a:t>
          </a:r>
          <a:r>
            <a:rPr lang="nl-NL" sz="1900" kern="1200" dirty="0">
              <a:sym typeface="Wingdings" panose="05000000000000000000" pitchFamily="2" charset="2"/>
            </a:rPr>
            <a:t></a:t>
          </a:r>
          <a:r>
            <a:rPr lang="nl-NL" sz="1900" kern="1200" dirty="0"/>
            <a:t> </a:t>
          </a:r>
          <a:endParaRPr lang="en-US" sz="1900" kern="1200" dirty="0"/>
        </a:p>
      </dsp:txBody>
      <dsp:txXfrm>
        <a:off x="36896" y="4628049"/>
        <a:ext cx="6439811" cy="6820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AD99C-477B-42A5-99F4-58FECA2D2875}" type="datetimeFigureOut">
              <a:rPr lang="nl-NL" smtClean="0"/>
              <a:t>17-2-2022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63220-2B58-4B9B-B30E-22AB1C78A64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433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63220-2B58-4B9B-B30E-22AB1C78A64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5973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63220-2B58-4B9B-B30E-22AB1C78A64D}" type="slidenum">
              <a:rPr lang="nl-NL" smtClean="0"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7768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63220-2B58-4B9B-B30E-22AB1C78A64D}" type="slidenum">
              <a:rPr lang="nl-NL" smtClean="0"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1702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63220-2B58-4B9B-B30E-22AB1C78A64D}" type="slidenum">
              <a:rPr lang="nl-NL" smtClean="0"/>
              <a:t>29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6331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549CBF-1FE4-4BFD-8723-7E849C5B2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77B7DE3-E3FC-4D5C-B88D-66ABB6066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CD71F1-84FC-4667-A2F5-369302265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EF27-C4C3-4426-B59F-7732612E0243}" type="datetimeFigureOut">
              <a:rPr lang="nl-NL" smtClean="0"/>
              <a:t>17-2-2022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FBA406-0BB5-436C-BA66-6B2D3300D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53FACB-D1EE-4980-9E38-6A3691D7F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1605-48FA-4857-A884-4B09F58DB59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77415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7E3143-7105-4BF1-9507-08E110C83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C074CA4-F99C-4A01-ACDE-DD5055EAEC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1A4B76-127E-44DF-93DC-230356F3C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EF27-C4C3-4426-B59F-7732612E0243}" type="datetimeFigureOut">
              <a:rPr lang="nl-NL" smtClean="0"/>
              <a:t>17-2-2022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4DA005-8A99-4AAC-9507-4EE9979DF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03E5F4-CB1C-47E4-AE3B-1D69621E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1605-48FA-4857-A884-4B09F58DB59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4539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33B0DE3-3FB8-4841-983B-0732380F01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6F9F2F2-6255-4D73-A308-4144624A5E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1027B8-14A3-40E6-8325-E3E32EE26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EF27-C4C3-4426-B59F-7732612E0243}" type="datetimeFigureOut">
              <a:rPr lang="nl-NL" smtClean="0"/>
              <a:t>17-2-2022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05F158-D4A6-44F5-98A9-0BC2FBC2F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8E4752-78CD-4450-B56B-6DE337554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1605-48FA-4857-A884-4B09F58DB59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3372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F0379F-277B-4570-B712-D7F75F909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F84F5E-8242-4707-A7A1-8E26B58E2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534242-9DC0-4AC6-B11E-55F137348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EF27-C4C3-4426-B59F-7732612E0243}" type="datetimeFigureOut">
              <a:rPr lang="nl-NL" smtClean="0"/>
              <a:t>17-2-2022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2282C40-C202-43AD-9CE0-66B69E4B9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879461-1609-4558-843F-1C97706E4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1605-48FA-4857-A884-4B09F58DB59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90696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028339-6221-432A-8E1A-6DCF0731A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92C8902-126E-479B-AC76-2A8CB9BB6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89833B-BFF5-4457-AE11-0AE87BC88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EF27-C4C3-4426-B59F-7732612E0243}" type="datetimeFigureOut">
              <a:rPr lang="nl-NL" smtClean="0"/>
              <a:t>17-2-2022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560E6F-3887-4D93-854E-63808B231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F8438C-25C1-404E-AD75-A8C97DBA6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1605-48FA-4857-A884-4B09F58DB59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2427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BEAA6F-BF4D-4FA5-86C6-C4BC69A54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AA9998-28E8-4DDE-AC68-DA7959E30C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0663C91-0FA7-47FD-BD18-EADFDBD05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5FD4C1A-66EB-4F8C-9FC1-6A197FD50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EF27-C4C3-4426-B59F-7732612E0243}" type="datetimeFigureOut">
              <a:rPr lang="nl-NL" smtClean="0"/>
              <a:t>17-2-2022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0F35F0B-8055-43B5-801F-D75209C4D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17E943B-D2AE-4EB5-98E1-801008B34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1605-48FA-4857-A884-4B09F58DB59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3048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8525D1-E901-42E3-BC07-C6967D26C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CA9E8D-0942-4D41-8676-AD35D72FA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CD9D21-CF16-47CD-B643-55A602A69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7AE2946-1B63-4941-99B0-C0E6A71A88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DC2DABF-77AB-4692-82D1-52825B34C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5CA5266-2868-45DE-8490-1DC3B714D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EF27-C4C3-4426-B59F-7732612E0243}" type="datetimeFigureOut">
              <a:rPr lang="nl-NL" smtClean="0"/>
              <a:t>17-2-2022</a:t>
            </a:fld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0F0F3A4-02CE-49E7-A3CD-9D91C2592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03ADA49-26EA-49B2-AF4F-FC2C4DD07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1605-48FA-4857-A884-4B09F58DB59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74779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6D80DD-3BAC-4426-B64A-5DF09EE97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62406E1-6827-41B2-AE99-B7AC86BA4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EF27-C4C3-4426-B59F-7732612E0243}" type="datetimeFigureOut">
              <a:rPr lang="nl-NL" smtClean="0"/>
              <a:t>17-2-2022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860FD1A-5584-4D25-9658-FE94DCD7F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34889F5-D969-4744-A149-E5E5CE78C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1605-48FA-4857-A884-4B09F58DB59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2131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2333137-800D-470D-857E-0EDD1C3A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EF27-C4C3-4426-B59F-7732612E0243}" type="datetimeFigureOut">
              <a:rPr lang="nl-NL" smtClean="0"/>
              <a:t>17-2-2022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661A107-7CCD-40D1-9B31-BE7AA589C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D6F0B07-C972-4E8D-9D97-D54ECA010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1605-48FA-4857-A884-4B09F58DB59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722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085C25-2753-4C49-B5D8-AF106C927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34CDC7-FF69-4D57-8BC0-A163894B5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2DB1928-B0F5-4A28-91CC-7FD860B81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0DE0FD8-1FA8-4059-9590-D58C827C8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EF27-C4C3-4426-B59F-7732612E0243}" type="datetimeFigureOut">
              <a:rPr lang="nl-NL" smtClean="0"/>
              <a:t>17-2-2022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E88A5A4-FC8E-4C11-B9CC-F7B63CF3A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4610F74-9343-4B25-8CEB-D5085346E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1605-48FA-4857-A884-4B09F58DB59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7764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3DA4A9-6A3A-4521-8C7D-CD21790D9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8599A91-0950-42BE-A83C-B61F30EF0A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DC5E94E-B95F-4B97-B6D6-8AD887A58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99B6824-D977-4A58-A42E-21A18A131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EF27-C4C3-4426-B59F-7732612E0243}" type="datetimeFigureOut">
              <a:rPr lang="nl-NL" smtClean="0"/>
              <a:t>17-2-2022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CD4B85E-1E0F-479E-96D2-D900B7985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0329ADD-E275-45CB-BC91-4BA790675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1605-48FA-4857-A884-4B09F58DB59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2415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1F26958-C460-439C-ABC8-FCC514D7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FC17FE8-25FB-4E3C-B9C8-507E7E527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521A67-8CA1-4E51-8B12-D9C53463D0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2EF27-C4C3-4426-B59F-7732612E0243}" type="datetimeFigureOut">
              <a:rPr lang="nl-NL" smtClean="0"/>
              <a:t>17-2-2022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F840DCD-04F1-4EA6-AA08-8DCBB4D0C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B14615A-D460-4ACE-A856-AA2659499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51605-48FA-4857-A884-4B09F58DB59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6759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xukCRD7gN0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EX2vAg9E3w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D39B78-2AF5-4E28-8729-E5B7CB74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Vogels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FCE78C0-5966-4A3E-9ED1-FB9740F2A3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 descr="bird lol GIF">
            <a:extLst>
              <a:ext uri="{FF2B5EF4-FFF2-40B4-BE49-F238E27FC236}">
                <a16:creationId xmlns:a16="http://schemas.microsoft.com/office/drawing/2014/main" id="{F47B6461-54EE-449E-BE70-0BBD13474A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320" y="4116387"/>
            <a:ext cx="38100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rd lol GIF">
            <a:extLst>
              <a:ext uri="{FF2B5EF4-FFF2-40B4-BE49-F238E27FC236}">
                <a16:creationId xmlns:a16="http://schemas.microsoft.com/office/drawing/2014/main" id="{C4E671E5-89F5-4D79-9D5B-0D12BEADC2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4" y="3792224"/>
            <a:ext cx="4694129" cy="263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appy fun GIF">
            <a:extLst>
              <a:ext uri="{FF2B5EF4-FFF2-40B4-BE49-F238E27FC236}">
                <a16:creationId xmlns:a16="http://schemas.microsoft.com/office/drawing/2014/main" id="{DB8CFAE2-ECB7-45BE-88AD-8A3A330A36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" y="280035"/>
            <a:ext cx="245745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ird budgie GIF">
            <a:extLst>
              <a:ext uri="{FF2B5EF4-FFF2-40B4-BE49-F238E27FC236}">
                <a16:creationId xmlns:a16="http://schemas.microsoft.com/office/drawing/2014/main" id="{AE6B72B9-E578-4AE6-B0C2-895D4C5D67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320" y="264796"/>
            <a:ext cx="3868206" cy="217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017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Top Corners Rounded 70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: Top Corners Rounded 72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67AC60-598F-4197-BC16-867272DE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nl-NL" sz="3300">
                <a:solidFill>
                  <a:schemeClr val="bg1"/>
                </a:solidFill>
              </a:rPr>
              <a:t>Spijsverteringsorganen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367BCC-766F-40B4-86D0-351157054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Lichaamsholte (Geen middenrif)</a:t>
            </a:r>
          </a:p>
          <a:p>
            <a:r>
              <a:rPr lang="nl-NL" sz="2000" dirty="0">
                <a:solidFill>
                  <a:schemeClr val="bg1"/>
                </a:solidFill>
              </a:rPr>
              <a:t>Slokdarm en krop </a:t>
            </a:r>
          </a:p>
          <a:p>
            <a:r>
              <a:rPr lang="nl-NL" sz="2000" dirty="0">
                <a:solidFill>
                  <a:schemeClr val="bg1"/>
                </a:solidFill>
              </a:rPr>
              <a:t>Kliermaag met sappen </a:t>
            </a:r>
          </a:p>
          <a:p>
            <a:r>
              <a:rPr lang="nl-NL" sz="2000" dirty="0">
                <a:solidFill>
                  <a:schemeClr val="bg1"/>
                </a:solidFill>
              </a:rPr>
              <a:t>Spiermaag zorgt voor vermaling</a:t>
            </a:r>
          </a:p>
          <a:p>
            <a:r>
              <a:rPr lang="nl-NL" sz="2000" dirty="0">
                <a:solidFill>
                  <a:schemeClr val="bg1"/>
                </a:solidFill>
              </a:rPr>
              <a:t>Darmen</a:t>
            </a:r>
          </a:p>
          <a:p>
            <a:r>
              <a:rPr lang="nl-NL" sz="2000" dirty="0">
                <a:solidFill>
                  <a:schemeClr val="bg1"/>
                </a:solidFill>
              </a:rPr>
              <a:t>Cloaca</a:t>
            </a:r>
          </a:p>
          <a:p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6146" name="Picture 2" descr="Gerelateerde afbeelding">
            <a:extLst>
              <a:ext uri="{FF2B5EF4-FFF2-40B4-BE49-F238E27FC236}">
                <a16:creationId xmlns:a16="http://schemas.microsoft.com/office/drawing/2014/main" id="{18DA1703-CA3A-4B99-A8E3-D97E4EBC9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42" y="467256"/>
            <a:ext cx="6293566" cy="576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958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1A9D85-0E8D-4158-AC16-606DF6604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krop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1" name="Picture 2" descr="Afbeeldingsresultaat voor bird crop">
            <a:extLst>
              <a:ext uri="{FF2B5EF4-FFF2-40B4-BE49-F238E27FC236}">
                <a16:creationId xmlns:a16="http://schemas.microsoft.com/office/drawing/2014/main" id="{7A588D03-C36E-450C-A5E7-9B7E2B5280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170" y="492573"/>
            <a:ext cx="6272849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358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F94971-27BB-4440-BA66-112CD1E96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De Cloaca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E13BB5-0F7A-4612-A246-9D9C88F42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>
                <a:solidFill>
                  <a:schemeClr val="bg1"/>
                </a:solidFill>
              </a:rPr>
              <a:t>Gemeenschappelijke ruimte</a:t>
            </a:r>
          </a:p>
          <a:p>
            <a:r>
              <a:rPr lang="nl-NL" sz="2000">
                <a:solidFill>
                  <a:schemeClr val="bg1"/>
                </a:solidFill>
              </a:rPr>
              <a:t>Urine leiders</a:t>
            </a:r>
          </a:p>
          <a:p>
            <a:r>
              <a:rPr lang="nl-NL" sz="2000">
                <a:solidFill>
                  <a:schemeClr val="bg1"/>
                </a:solidFill>
              </a:rPr>
              <a:t>Zaadleiders / Eileder </a:t>
            </a:r>
          </a:p>
          <a:p>
            <a:r>
              <a:rPr lang="nl-NL" sz="2000">
                <a:solidFill>
                  <a:schemeClr val="bg1"/>
                </a:solidFill>
              </a:rPr>
              <a:t>Darmen </a:t>
            </a:r>
          </a:p>
        </p:txBody>
      </p:sp>
      <p:pic>
        <p:nvPicPr>
          <p:cNvPr id="4" name="Picture 4" descr="Gerelateerde afbeelding">
            <a:extLst>
              <a:ext uri="{FF2B5EF4-FFF2-40B4-BE49-F238E27FC236}">
                <a16:creationId xmlns:a16="http://schemas.microsoft.com/office/drawing/2014/main" id="{B3468E37-F62F-4B26-952C-C8D9A10AA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" t="14297" r="2931" b="13745"/>
          <a:stretch/>
        </p:blipFill>
        <p:spPr bwMode="auto">
          <a:xfrm>
            <a:off x="4907280" y="1564639"/>
            <a:ext cx="7142480" cy="326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884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97D16D1-405C-4D76-B879-46550D4B6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Urine in de darmen</a:t>
            </a:r>
            <a:br>
              <a:rPr lang="nl-NL" sz="2800">
                <a:solidFill>
                  <a:schemeClr val="bg1"/>
                </a:solidFill>
              </a:rPr>
            </a:br>
            <a:endParaRPr lang="nl-NL" sz="280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4DE4BE-6924-41BE-89F3-5398F1166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Resorptie urine in dikke darm</a:t>
            </a:r>
          </a:p>
          <a:p>
            <a:pPr marL="0" indent="0">
              <a:buNone/>
            </a:pPr>
            <a:endParaRPr lang="nl-NL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4" name="Picture 2" descr="Afbeeldingsresultaat voor cloaca bird">
            <a:extLst>
              <a:ext uri="{FF2B5EF4-FFF2-40B4-BE49-F238E27FC236}">
                <a16:creationId xmlns:a16="http://schemas.microsoft.com/office/drawing/2014/main" id="{328A63DF-4061-4A10-9F42-770EC915D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63" y="1262372"/>
            <a:ext cx="6250769" cy="417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163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162666-1489-4232-8AA9-24DAE4EA6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Gender-bender-kip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D05138-2FD9-4DB8-B3AE-DF1D8AE06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>
                <a:solidFill>
                  <a:schemeClr val="bg1"/>
                </a:solidFill>
              </a:rPr>
              <a:t>Van kip naar haan</a:t>
            </a:r>
          </a:p>
          <a:p>
            <a:r>
              <a:rPr lang="nl-NL" sz="2000">
                <a:solidFill>
                  <a:schemeClr val="bg1"/>
                </a:solidFill>
              </a:rPr>
              <a:t>Een eierstok </a:t>
            </a:r>
          </a:p>
        </p:txBody>
      </p:sp>
      <p:pic>
        <p:nvPicPr>
          <p:cNvPr id="1026" name="Picture 2" descr="Afbeeldingsresultaat voor sex change chicken">
            <a:extLst>
              <a:ext uri="{FF2B5EF4-FFF2-40B4-BE49-F238E27FC236}">
                <a16:creationId xmlns:a16="http://schemas.microsoft.com/office/drawing/2014/main" id="{36C5A3C0-1DFF-4288-A9E3-A46E2C48F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63" y="1004528"/>
            <a:ext cx="6250769" cy="468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234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9F6AC1-6EEE-4FE0-B549-5A05764EF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In staat tot actieve vlucht </a:t>
            </a:r>
          </a:p>
          <a:p>
            <a:r>
              <a:rPr lang="nl-NL" sz="2000" dirty="0">
                <a:solidFill>
                  <a:schemeClr val="bg1"/>
                </a:solidFill>
              </a:rPr>
              <a:t>Welk gewerveld dier kan dit nog meer?</a:t>
            </a:r>
          </a:p>
          <a:p>
            <a:endParaRPr lang="nl-NL" sz="2000" dirty="0">
              <a:solidFill>
                <a:schemeClr val="bg1"/>
              </a:solidFill>
            </a:endParaRPr>
          </a:p>
          <a:p>
            <a:endParaRPr lang="nl-NL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Let op: Sommige dieren zweven en vliegen niet!</a:t>
            </a:r>
          </a:p>
        </p:txBody>
      </p:sp>
      <p:pic>
        <p:nvPicPr>
          <p:cNvPr id="10242" name="Picture 2" descr="bird flying GIF">
            <a:extLst>
              <a:ext uri="{FF2B5EF4-FFF2-40B4-BE49-F238E27FC236}">
                <a16:creationId xmlns:a16="http://schemas.microsoft.com/office/drawing/2014/main" id="{171A68BE-C20A-4811-87D3-2F03E70E27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63" y="1754620"/>
            <a:ext cx="6250769" cy="318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ACEE01C3-15E0-489F-93C0-9DC76AEB2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Vliegen</a:t>
            </a:r>
          </a:p>
        </p:txBody>
      </p:sp>
    </p:spTree>
    <p:extLst>
      <p:ext uri="{BB962C8B-B14F-4D97-AF65-F5344CB8AC3E}">
        <p14:creationId xmlns:p14="http://schemas.microsoft.com/office/powerpoint/2010/main" val="1911627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7E7315-9D30-43F5-9CA7-7254E6983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Lichte botten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9" name="Picture 2" descr="Afbeeldingsresultaat voor bird bone">
            <a:extLst>
              <a:ext uri="{FF2B5EF4-FFF2-40B4-BE49-F238E27FC236}">
                <a16:creationId xmlns:a16="http://schemas.microsoft.com/office/drawing/2014/main" id="{6DC66959-8797-4115-8BD1-4F3803068F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22" y="1205979"/>
            <a:ext cx="6553545" cy="445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595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2F1889-0039-4C6A-8AB2-BB8B2650F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Energie verbruik en besparing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B3E343-16E5-4567-AD8B-733BA38D9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>
                <a:solidFill>
                  <a:schemeClr val="bg1"/>
                </a:solidFill>
              </a:rPr>
              <a:t>Snelle verbranding</a:t>
            </a:r>
          </a:p>
          <a:p>
            <a:r>
              <a:rPr lang="nl-NL" sz="2000">
                <a:solidFill>
                  <a:schemeClr val="bg1"/>
                </a:solidFill>
              </a:rPr>
              <a:t>Hartslag tot wel 600x per minuut </a:t>
            </a:r>
          </a:p>
          <a:p>
            <a:r>
              <a:rPr lang="nl-NL" sz="2000">
                <a:solidFill>
                  <a:schemeClr val="bg1"/>
                </a:solidFill>
              </a:rPr>
              <a:t>Goed doorbloede spieren </a:t>
            </a:r>
          </a:p>
          <a:p>
            <a:r>
              <a:rPr lang="nl-NL" sz="2000">
                <a:solidFill>
                  <a:schemeClr val="bg1"/>
                </a:solidFill>
              </a:rPr>
              <a:t>Licht gewicht</a:t>
            </a:r>
          </a:p>
        </p:txBody>
      </p:sp>
      <p:pic>
        <p:nvPicPr>
          <p:cNvPr id="12292" name="Picture 4" descr="bill nye heart GIF">
            <a:extLst>
              <a:ext uri="{FF2B5EF4-FFF2-40B4-BE49-F238E27FC236}">
                <a16:creationId xmlns:a16="http://schemas.microsoft.com/office/drawing/2014/main" id="{4B29BE3F-078C-4F1D-A1E3-EEAFE2E6F7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63" y="1017030"/>
            <a:ext cx="6250769" cy="466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115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EC5BE3-6070-464D-B309-F9A1C9D36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Stijgen, dalen en sturen.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B6D18F-2A0D-4666-8B50-3B1971B4E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Licht, buigzaam en sterk </a:t>
            </a:r>
          </a:p>
          <a:p>
            <a:r>
              <a:rPr lang="nl-NL" sz="2000" dirty="0">
                <a:solidFill>
                  <a:schemeClr val="bg1"/>
                </a:solidFill>
              </a:rPr>
              <a:t>Gebogen van voor naar achter </a:t>
            </a:r>
          </a:p>
          <a:p>
            <a:r>
              <a:rPr lang="nl-NL" sz="2000" dirty="0">
                <a:solidFill>
                  <a:schemeClr val="bg1"/>
                </a:solidFill>
              </a:rPr>
              <a:t>Aerodynamisch profiel (Lucht stroming)</a:t>
            </a:r>
          </a:p>
          <a:p>
            <a:r>
              <a:rPr lang="nl-NL" sz="2000" dirty="0">
                <a:solidFill>
                  <a:schemeClr val="bg1"/>
                </a:solidFill>
              </a:rPr>
              <a:t>Beweging zorgt voor opstijging </a:t>
            </a:r>
          </a:p>
        </p:txBody>
      </p:sp>
      <p:pic>
        <p:nvPicPr>
          <p:cNvPr id="13314" name="Picture 2" descr="flying black and white GIF">
            <a:extLst>
              <a:ext uri="{FF2B5EF4-FFF2-40B4-BE49-F238E27FC236}">
                <a16:creationId xmlns:a16="http://schemas.microsoft.com/office/drawing/2014/main" id="{664D7725-8A77-4F3F-9666-0B8D2ECCE7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63" y="1592100"/>
            <a:ext cx="6250769" cy="351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8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436B29-5CD4-4D20-A242-000524978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053711"/>
            <a:ext cx="5638994" cy="1424446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Sturen</a:t>
            </a:r>
          </a:p>
        </p:txBody>
      </p:sp>
      <p:pic>
        <p:nvPicPr>
          <p:cNvPr id="14340" name="Picture 4" descr="Afbeeldingsresultaat voor aeroplane wing">
            <a:extLst>
              <a:ext uri="{FF2B5EF4-FFF2-40B4-BE49-F238E27FC236}">
                <a16:creationId xmlns:a16="http://schemas.microsoft.com/office/drawing/2014/main" id="{4D444D77-0DBA-4D59-83A4-46E7FD52C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6" y="843040"/>
            <a:ext cx="3662730" cy="206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Afbeeldingsresultaat voor thumb bird">
            <a:extLst>
              <a:ext uri="{FF2B5EF4-FFF2-40B4-BE49-F238E27FC236}">
                <a16:creationId xmlns:a16="http://schemas.microsoft.com/office/drawing/2014/main" id="{8ECB9130-4726-4E19-85B9-29DB7ECC5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6" y="4247203"/>
            <a:ext cx="3662730" cy="147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D13439-2870-4AC0-A6A5-798CC7DEF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99889"/>
            <a:ext cx="5747187" cy="2987543"/>
          </a:xfrm>
        </p:spPr>
        <p:txBody>
          <a:bodyPr anchor="t">
            <a:normAutofit/>
          </a:bodyPr>
          <a:lstStyle/>
          <a:p>
            <a:r>
              <a:rPr lang="nl-NL" sz="2400">
                <a:solidFill>
                  <a:srgbClr val="FFFFFF"/>
                </a:solidFill>
              </a:rPr>
              <a:t>Duim veren </a:t>
            </a:r>
          </a:p>
          <a:p>
            <a:r>
              <a:rPr lang="nl-NL" sz="2400">
                <a:solidFill>
                  <a:srgbClr val="FFFFFF"/>
                </a:solidFill>
              </a:rPr>
              <a:t>Flaps op vliegtuig vleugel</a:t>
            </a:r>
          </a:p>
        </p:txBody>
      </p:sp>
    </p:spTree>
    <p:extLst>
      <p:ext uri="{BB962C8B-B14F-4D97-AF65-F5344CB8AC3E}">
        <p14:creationId xmlns:p14="http://schemas.microsoft.com/office/powerpoint/2010/main" val="884312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a 3" title="Best of BBC Talking Animals">
            <a:hlinkClick r:id="" action="ppaction://media"/>
            <a:extLst>
              <a:ext uri="{FF2B5EF4-FFF2-40B4-BE49-F238E27FC236}">
                <a16:creationId xmlns:a16="http://schemas.microsoft.com/office/drawing/2014/main" id="{7A1C3C76-5350-4395-880A-ED3B402500B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8964" y="701040"/>
            <a:ext cx="9699413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37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5AC017-D3EF-479B-94BA-90E506CF1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‘Wat is het voordeel van een brede afgeronde vleugel?’ 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https://www.sciencedaily.com/images/2015/11/151105103041_1_540x360.jpg">
            <a:extLst>
              <a:ext uri="{FF2B5EF4-FFF2-40B4-BE49-F238E27FC236}">
                <a16:creationId xmlns:a16="http://schemas.microsoft.com/office/drawing/2014/main" id="{56437EB0-8496-4135-AD71-B7135DF26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22" y="1475099"/>
            <a:ext cx="6553545" cy="391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46BD9F14-C45D-4030-AEA2-584641DDA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0955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D0B77A0-3017-4EA5-9C6D-B1F7D8C5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 dirty="0">
                <a:solidFill>
                  <a:schemeClr val="bg1"/>
                </a:solidFill>
              </a:rPr>
              <a:t>Veren functies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F296CF-373F-4EB2-90CD-6759704DA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Kleine dekveren: Lucht ontvangers </a:t>
            </a:r>
          </a:p>
          <a:p>
            <a:r>
              <a:rPr lang="nl-NL" sz="2000" dirty="0">
                <a:solidFill>
                  <a:schemeClr val="bg1"/>
                </a:solidFill>
              </a:rPr>
              <a:t>Grote dekveren: Gebogen voor opwaartse kracht</a:t>
            </a:r>
          </a:p>
          <a:p>
            <a:r>
              <a:rPr lang="nl-NL" sz="2000" dirty="0" err="1">
                <a:solidFill>
                  <a:schemeClr val="bg1"/>
                </a:solidFill>
              </a:rPr>
              <a:t>Tertiare</a:t>
            </a:r>
            <a:r>
              <a:rPr lang="nl-NL" sz="2000" dirty="0">
                <a:solidFill>
                  <a:schemeClr val="bg1"/>
                </a:solidFill>
              </a:rPr>
              <a:t> slagpennen: Voorkomen turbulentie</a:t>
            </a:r>
          </a:p>
          <a:p>
            <a:r>
              <a:rPr lang="nl-NL" sz="2000" dirty="0">
                <a:solidFill>
                  <a:schemeClr val="bg1"/>
                </a:solidFill>
              </a:rPr>
              <a:t>Secundaire slagpennen: Gebogen voor een ‘lift off’ </a:t>
            </a:r>
          </a:p>
        </p:txBody>
      </p:sp>
      <p:pic>
        <p:nvPicPr>
          <p:cNvPr id="16386" name="Picture 2" descr="Gerelateerde afbeelding">
            <a:extLst>
              <a:ext uri="{FF2B5EF4-FFF2-40B4-BE49-F238E27FC236}">
                <a16:creationId xmlns:a16="http://schemas.microsoft.com/office/drawing/2014/main" id="{30AF86BA-0EC3-4B1D-9DD3-1C9D2A50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403" y="721734"/>
            <a:ext cx="7274854" cy="547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208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AF1B89-8882-44DE-88DF-0767C134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Afgeronde vleugels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39E772-DADF-41B1-AEB9-2DCA0FB1B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1700">
                <a:solidFill>
                  <a:schemeClr val="bg1"/>
                </a:solidFill>
              </a:rPr>
              <a:t>Achtervolging op korte afstand</a:t>
            </a:r>
          </a:p>
          <a:p>
            <a:r>
              <a:rPr lang="nl-NL" sz="1700">
                <a:solidFill>
                  <a:schemeClr val="bg1"/>
                </a:solidFill>
              </a:rPr>
              <a:t>Ontsnapping</a:t>
            </a:r>
          </a:p>
          <a:p>
            <a:r>
              <a:rPr lang="nl-NL" sz="1700">
                <a:solidFill>
                  <a:schemeClr val="bg1"/>
                </a:solidFill>
              </a:rPr>
              <a:t>Lang in de lucht blijven</a:t>
            </a:r>
          </a:p>
          <a:p>
            <a:endParaRPr lang="nl-NL" sz="1700">
              <a:solidFill>
                <a:schemeClr val="bg1"/>
              </a:solidFill>
            </a:endParaRPr>
          </a:p>
          <a:p>
            <a:r>
              <a:rPr lang="nl-NL" sz="1700">
                <a:solidFill>
                  <a:schemeClr val="bg1"/>
                </a:solidFill>
              </a:rPr>
              <a:t>Afronding zorgt voor acceleratie </a:t>
            </a:r>
          </a:p>
          <a:p>
            <a:endParaRPr lang="nl-NL" sz="1700">
              <a:solidFill>
                <a:schemeClr val="bg1"/>
              </a:solidFill>
            </a:endParaRPr>
          </a:p>
          <a:p>
            <a:r>
              <a:rPr lang="nl-NL" sz="1700">
                <a:solidFill>
                  <a:schemeClr val="bg1"/>
                </a:solidFill>
              </a:rPr>
              <a:t>Bosvogels: </a:t>
            </a:r>
          </a:p>
          <a:p>
            <a:r>
              <a:rPr lang="nl-NL" sz="1700">
                <a:solidFill>
                  <a:schemeClr val="bg1"/>
                </a:solidFill>
              </a:rPr>
              <a:t>Spechten, korhoenders, vinken en andere bodem bewoners.</a:t>
            </a:r>
          </a:p>
          <a:p>
            <a:endParaRPr lang="nl-NL" sz="1700">
              <a:solidFill>
                <a:schemeClr val="bg1"/>
              </a:solidFill>
            </a:endParaRPr>
          </a:p>
        </p:txBody>
      </p:sp>
      <p:pic>
        <p:nvPicPr>
          <p:cNvPr id="17410" name="Picture 2" descr="Afbeeldingsresultaat voor owl wing">
            <a:extLst>
              <a:ext uri="{FF2B5EF4-FFF2-40B4-BE49-F238E27FC236}">
                <a16:creationId xmlns:a16="http://schemas.microsoft.com/office/drawing/2014/main" id="{9A38A1D0-AF86-488E-B0BD-F604FD94D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63" y="902953"/>
            <a:ext cx="6250769" cy="48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506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6DAD93-513E-4EEB-BA90-7B075FE1B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>
                <a:solidFill>
                  <a:schemeClr val="bg1"/>
                </a:solidFill>
              </a:rPr>
              <a:t>Evolutie</a:t>
            </a:r>
          </a:p>
          <a:p>
            <a:r>
              <a:rPr lang="nl-NL" sz="2000">
                <a:solidFill>
                  <a:schemeClr val="bg1"/>
                </a:solidFill>
              </a:rPr>
              <a:t>Staart vervangen met veren</a:t>
            </a:r>
          </a:p>
          <a:p>
            <a:r>
              <a:rPr lang="nl-NL" sz="2000">
                <a:solidFill>
                  <a:schemeClr val="bg1"/>
                </a:solidFill>
              </a:rPr>
              <a:t>Variatie in staart lengte </a:t>
            </a:r>
          </a:p>
        </p:txBody>
      </p:sp>
      <p:pic>
        <p:nvPicPr>
          <p:cNvPr id="18434" name="Picture 2" descr="video bird GIF">
            <a:extLst>
              <a:ext uri="{FF2B5EF4-FFF2-40B4-BE49-F238E27FC236}">
                <a16:creationId xmlns:a16="http://schemas.microsoft.com/office/drawing/2014/main" id="{AF9E098D-5277-461E-8446-40DC6B46AA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63" y="1000063"/>
            <a:ext cx="6250769" cy="469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8A7BEB20-05E5-4983-B68B-0D9783B98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6071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F73A66-C0E5-4A45-904A-0DCE31520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nl-NL" dirty="0"/>
              <a:t>Staartveren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7EEE1F-4302-4E7B-BFAD-4EEE14029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nl-NL" sz="1800" b="1"/>
              <a:t>Stuitveren</a:t>
            </a:r>
          </a:p>
          <a:p>
            <a:r>
              <a:rPr lang="nl-NL" sz="1800"/>
              <a:t>Dons isolatie dicht bij het lichaam</a:t>
            </a:r>
          </a:p>
          <a:p>
            <a:endParaRPr lang="nl-NL" sz="1800"/>
          </a:p>
          <a:p>
            <a:r>
              <a:rPr lang="nl-NL" sz="1800" b="1"/>
              <a:t>Staartdekveren</a:t>
            </a:r>
          </a:p>
          <a:p>
            <a:r>
              <a:rPr lang="nl-NL" sz="1800"/>
              <a:t>Begeleiden luchtstroming tijdens de vlucht </a:t>
            </a:r>
          </a:p>
          <a:p>
            <a:endParaRPr lang="nl-NL" sz="1800"/>
          </a:p>
          <a:p>
            <a:r>
              <a:rPr lang="nl-NL" sz="1800" b="1"/>
              <a:t>Staartveren</a:t>
            </a:r>
          </a:p>
          <a:p>
            <a:r>
              <a:rPr lang="nl-NL" sz="1800"/>
              <a:t>Vertragen landing door ze uit te spreiden </a:t>
            </a:r>
          </a:p>
        </p:txBody>
      </p:sp>
      <p:pic>
        <p:nvPicPr>
          <p:cNvPr id="19458" name="Picture 2" descr="Afbeeldingsresultaat voor bird tail">
            <a:extLst>
              <a:ext uri="{FF2B5EF4-FFF2-40B4-BE49-F238E27FC236}">
                <a16:creationId xmlns:a16="http://schemas.microsoft.com/office/drawing/2014/main" id="{A440C98F-20AE-4DE4-8D4F-8334DCB40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0" r="16345" b="-1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384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D9C633-24DC-4B06-806C-B9E7E0D48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 fontScale="90000"/>
          </a:bodyPr>
          <a:lstStyle/>
          <a:p>
            <a:pPr algn="ctr"/>
            <a:br>
              <a:rPr lang="nl-NL" sz="2800" dirty="0">
                <a:solidFill>
                  <a:schemeClr val="bg1"/>
                </a:solidFill>
              </a:rPr>
            </a:br>
            <a:r>
              <a:rPr lang="nl-NL" sz="2800" dirty="0">
                <a:solidFill>
                  <a:schemeClr val="bg1"/>
                </a:solidFill>
              </a:rPr>
              <a:t> </a:t>
            </a:r>
            <a:br>
              <a:rPr lang="nl-NL" sz="2800" dirty="0">
                <a:solidFill>
                  <a:schemeClr val="bg1"/>
                </a:solidFill>
              </a:rPr>
            </a:br>
            <a:r>
              <a:rPr lang="nl-NL" sz="2800" dirty="0">
                <a:solidFill>
                  <a:schemeClr val="bg1"/>
                </a:solidFill>
              </a:rPr>
              <a:t>Uit welke stof bestaat de veer van een vogel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789CAA-FA75-4574-B335-40E309DE2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Eiwit/Proteïne genaamd Keratine</a:t>
            </a:r>
          </a:p>
          <a:p>
            <a:r>
              <a:rPr lang="nl-NL" sz="2000" dirty="0">
                <a:solidFill>
                  <a:schemeClr val="bg1"/>
                </a:solidFill>
              </a:rPr>
              <a:t>Wat bestaat nog meer uit Keratine?</a:t>
            </a:r>
          </a:p>
        </p:txBody>
      </p:sp>
      <p:pic>
        <p:nvPicPr>
          <p:cNvPr id="20482" name="Picture 2" descr="Afbeeldingsresultaat voor keratine">
            <a:extLst>
              <a:ext uri="{FF2B5EF4-FFF2-40B4-BE49-F238E27FC236}">
                <a16:creationId xmlns:a16="http://schemas.microsoft.com/office/drawing/2014/main" id="{DFDFC1D0-07B7-4A11-866C-A615C41B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048" y="643467"/>
            <a:ext cx="5410199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841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5A8492-FE1E-441E-BED7-10F924BF3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r>
              <a:rPr lang="nl-NL" sz="3200">
                <a:solidFill>
                  <a:srgbClr val="FFFFFF"/>
                </a:solidFill>
              </a:rPr>
              <a:t>De groei van veren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ECA7CE-CB18-4A57-8034-0F0C3C845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51" y="3355130"/>
            <a:ext cx="2669407" cy="2427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1 Papil in veerzakjes</a:t>
            </a:r>
          </a:p>
          <a:p>
            <a:pPr marL="0" indent="0">
              <a:buNone/>
            </a:pPr>
            <a:r>
              <a:rPr lang="nl-NL" sz="2000" dirty="0"/>
              <a:t>2 Puntje van de veer ontstaat</a:t>
            </a:r>
          </a:p>
          <a:p>
            <a:pPr marL="0" indent="0">
              <a:buNone/>
            </a:pPr>
            <a:r>
              <a:rPr lang="nl-NL" sz="2000" dirty="0"/>
              <a:t>3, 4 en 5 Veer ontrolt tot een vlaggetje</a:t>
            </a:r>
          </a:p>
          <a:p>
            <a:pPr marL="0" indent="0">
              <a:buNone/>
            </a:pPr>
            <a:r>
              <a:rPr lang="nl-NL" sz="2000" dirty="0"/>
              <a:t>6 Veerzakje sterft af </a:t>
            </a:r>
          </a:p>
        </p:txBody>
      </p:sp>
      <p:pic>
        <p:nvPicPr>
          <p:cNvPr id="21506" name="Picture 2" descr="Afbeeldingsresultaat voor feather growth">
            <a:extLst>
              <a:ext uri="{FF2B5EF4-FFF2-40B4-BE49-F238E27FC236}">
                <a16:creationId xmlns:a16="http://schemas.microsoft.com/office/drawing/2014/main" id="{E147BE87-C923-494B-8A1E-20306E4C1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932" y="1807279"/>
            <a:ext cx="7882449" cy="438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46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7DFA55-021A-4438-A784-DE59CC63D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Veer anatomie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4DB225-626B-444C-A93A-AC8FD9670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 b="1">
                <a:solidFill>
                  <a:schemeClr val="bg1"/>
                </a:solidFill>
              </a:rPr>
              <a:t>Veerschacht </a:t>
            </a:r>
          </a:p>
          <a:p>
            <a:r>
              <a:rPr lang="nl-NL" sz="2000">
                <a:solidFill>
                  <a:schemeClr val="bg1"/>
                </a:solidFill>
              </a:rPr>
              <a:t>Puntje van de veer </a:t>
            </a:r>
          </a:p>
          <a:p>
            <a:r>
              <a:rPr lang="nl-NL" sz="2000">
                <a:solidFill>
                  <a:schemeClr val="bg1"/>
                </a:solidFill>
              </a:rPr>
              <a:t>Overblijfselen van de papil </a:t>
            </a:r>
          </a:p>
          <a:p>
            <a:r>
              <a:rPr lang="nl-NL" sz="2000" b="1">
                <a:solidFill>
                  <a:schemeClr val="bg1"/>
                </a:solidFill>
              </a:rPr>
              <a:t>Holle binnenkant</a:t>
            </a:r>
          </a:p>
          <a:p>
            <a:r>
              <a:rPr lang="nl-NL" sz="2000">
                <a:solidFill>
                  <a:schemeClr val="bg1"/>
                </a:solidFill>
              </a:rPr>
              <a:t>Waarom? </a:t>
            </a:r>
          </a:p>
          <a:p>
            <a:r>
              <a:rPr lang="nl-NL" sz="2000" b="1">
                <a:solidFill>
                  <a:schemeClr val="bg1"/>
                </a:solidFill>
              </a:rPr>
              <a:t>Spoelpunt </a:t>
            </a:r>
          </a:p>
          <a:p>
            <a:r>
              <a:rPr lang="nl-NL" sz="2000">
                <a:solidFill>
                  <a:schemeClr val="bg1"/>
                </a:solidFill>
              </a:rPr>
              <a:t>In de huid, verbonden aan spieren</a:t>
            </a:r>
          </a:p>
          <a:p>
            <a:endParaRPr lang="nl-NL" sz="2000">
              <a:solidFill>
                <a:schemeClr val="bg1"/>
              </a:solidFill>
            </a:endParaRPr>
          </a:p>
          <a:p>
            <a:endParaRPr lang="nl-NL" sz="2000">
              <a:solidFill>
                <a:schemeClr val="bg1"/>
              </a:solidFill>
            </a:endParaRPr>
          </a:p>
        </p:txBody>
      </p:sp>
      <p:pic>
        <p:nvPicPr>
          <p:cNvPr id="22530" name="Picture 2" descr="Afbeeldingsresultaat voor feather anatomy">
            <a:extLst>
              <a:ext uri="{FF2B5EF4-FFF2-40B4-BE49-F238E27FC236}">
                <a16:creationId xmlns:a16="http://schemas.microsoft.com/office/drawing/2014/main" id="{3EB9B2AD-AA69-4135-BE91-91A8E2D7F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63" y="1082663"/>
            <a:ext cx="6250769" cy="453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10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0F6978C-B468-492D-8166-059E815D3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Draadveren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9E2E4C-1CCE-4035-9B49-66988E640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>
                <a:solidFill>
                  <a:schemeClr val="bg1"/>
                </a:solidFill>
              </a:rPr>
              <a:t>‘Haren’</a:t>
            </a:r>
          </a:p>
          <a:p>
            <a:r>
              <a:rPr lang="nl-NL" sz="2000">
                <a:solidFill>
                  <a:schemeClr val="bg1"/>
                </a:solidFill>
              </a:rPr>
              <a:t>Vogel merkt hoe zijn veren liggen</a:t>
            </a:r>
          </a:p>
        </p:txBody>
      </p:sp>
      <p:pic>
        <p:nvPicPr>
          <p:cNvPr id="23554" name="Picture 2" descr="Gerelateerde afbeelding">
            <a:extLst>
              <a:ext uri="{FF2B5EF4-FFF2-40B4-BE49-F238E27FC236}">
                <a16:creationId xmlns:a16="http://schemas.microsoft.com/office/drawing/2014/main" id="{013E55AD-32BF-4983-B860-06B8C6DAC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63" y="1113917"/>
            <a:ext cx="6250769" cy="446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661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92EC32-43BF-463E-831E-6E6AD52FC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Hoofdgroepen vogelveren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2AD874-BBC9-41E3-8AE4-39BDEEC4D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1700" b="1" dirty="0">
                <a:solidFill>
                  <a:schemeClr val="bg1"/>
                </a:solidFill>
              </a:rPr>
              <a:t>1. Donsveren</a:t>
            </a:r>
          </a:p>
          <a:p>
            <a:r>
              <a:rPr lang="nl-NL" sz="1700" dirty="0">
                <a:solidFill>
                  <a:schemeClr val="bg1"/>
                </a:solidFill>
              </a:rPr>
              <a:t>Isolatie: Houden een laagje lucht vast.</a:t>
            </a:r>
          </a:p>
          <a:p>
            <a:r>
              <a:rPr lang="nl-NL" sz="1700" b="1" dirty="0">
                <a:solidFill>
                  <a:schemeClr val="bg1"/>
                </a:solidFill>
              </a:rPr>
              <a:t>2. Lichaamsveren</a:t>
            </a:r>
          </a:p>
          <a:p>
            <a:r>
              <a:rPr lang="nl-NL" sz="1700" dirty="0">
                <a:solidFill>
                  <a:schemeClr val="bg1"/>
                </a:solidFill>
              </a:rPr>
              <a:t>Stroomlijnen het vogellichaam en zijn vaak gekleurd. </a:t>
            </a:r>
          </a:p>
          <a:p>
            <a:r>
              <a:rPr lang="nl-NL" sz="1700" b="1" dirty="0">
                <a:solidFill>
                  <a:schemeClr val="bg1"/>
                </a:solidFill>
              </a:rPr>
              <a:t>3. Staartveren</a:t>
            </a:r>
          </a:p>
          <a:p>
            <a:r>
              <a:rPr lang="nl-NL" sz="1700" dirty="0">
                <a:solidFill>
                  <a:schemeClr val="bg1"/>
                </a:solidFill>
              </a:rPr>
              <a:t>Sturing, evenwicht en pronken. </a:t>
            </a:r>
          </a:p>
          <a:p>
            <a:r>
              <a:rPr lang="nl-NL" sz="1700" b="1" dirty="0">
                <a:solidFill>
                  <a:schemeClr val="bg1"/>
                </a:solidFill>
              </a:rPr>
              <a:t>4. Vleugelveren</a:t>
            </a:r>
          </a:p>
          <a:p>
            <a:r>
              <a:rPr lang="nl-NL" sz="1700" dirty="0">
                <a:solidFill>
                  <a:schemeClr val="bg1"/>
                </a:solidFill>
              </a:rPr>
              <a:t>Vliegen en verdedigen </a:t>
            </a:r>
          </a:p>
        </p:txBody>
      </p:sp>
      <p:pic>
        <p:nvPicPr>
          <p:cNvPr id="25602" name="Picture 2" descr="Gerelateerde afbeelding">
            <a:extLst>
              <a:ext uri="{FF2B5EF4-FFF2-40B4-BE49-F238E27FC236}">
                <a16:creationId xmlns:a16="http://schemas.microsoft.com/office/drawing/2014/main" id="{3916E3D5-5B2D-45E9-809A-F65A29478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97"/>
          <a:stretch/>
        </p:blipFill>
        <p:spPr bwMode="auto">
          <a:xfrm>
            <a:off x="4650908" y="865431"/>
            <a:ext cx="7348052" cy="46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109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EE639A-7391-4704-8189-5ECAB3024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nl-NL">
                <a:solidFill>
                  <a:schemeClr val="accent1"/>
                </a:solidFill>
              </a:rPr>
              <a:t>Leerdoelen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3044A1-4C18-4EC7-BF4F-174108C86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nl-NL" sz="2400" u="sng"/>
              <a:t>Benoemen: </a:t>
            </a:r>
          </a:p>
          <a:p>
            <a:r>
              <a:rPr lang="nl-NL" sz="2400"/>
              <a:t>Onderdelen van de vogel </a:t>
            </a:r>
          </a:p>
          <a:p>
            <a:r>
              <a:rPr lang="nl-NL" sz="2400" u="sng"/>
              <a:t>Omschrijven:</a:t>
            </a:r>
          </a:p>
          <a:p>
            <a:r>
              <a:rPr lang="nl-NL" sz="2400"/>
              <a:t>De werking van de spijsvertering organen</a:t>
            </a:r>
          </a:p>
          <a:p>
            <a:r>
              <a:rPr lang="nl-NL" sz="2400"/>
              <a:t>Het ontwerp en de anatomie van vleugels </a:t>
            </a:r>
          </a:p>
          <a:p>
            <a:r>
              <a:rPr lang="nl-NL" sz="2400"/>
              <a:t>De samenstelling van veren</a:t>
            </a:r>
          </a:p>
          <a:p>
            <a:r>
              <a:rPr lang="nl-NL" sz="2400" u="sng"/>
              <a:t>Uitleggen: </a:t>
            </a:r>
          </a:p>
          <a:p>
            <a:r>
              <a:rPr lang="nl-NL" sz="2400"/>
              <a:t>De functie van donsveren en staartveren</a:t>
            </a:r>
          </a:p>
          <a:p>
            <a:r>
              <a:rPr lang="nl-NL" sz="2400"/>
              <a:t>Hoe vogels hun veren kunnen gebruiken</a:t>
            </a:r>
          </a:p>
          <a:p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0836859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95D989-81FA-4BAD-9AD5-E46CEDA91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92552E-453D-41D7-82F9-CE10B6895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Terugblik vragen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6189E5-8A3E-4CFD-B71B-CCD0F8495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A00F7B67-D35F-4898-8E62-A33CE85CEA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7406808"/>
              </p:ext>
            </p:extLst>
          </p:nvPr>
        </p:nvGraphicFramePr>
        <p:xfrm>
          <a:off x="5459413" y="642938"/>
          <a:ext cx="608965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67706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9E91F4A-6351-434B-960D-20818569A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Opdracht dierverblijven 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AAA58801-82A4-485A-9DB0-29923D2E5E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7255541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1449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984623-0574-492C-B31C-CC30F4CEE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Vogel longen en luchtzakken</a:t>
            </a:r>
          </a:p>
        </p:txBody>
      </p:sp>
      <p:pic>
        <p:nvPicPr>
          <p:cNvPr id="4" name="Onlinemedia 3" title="Airflow in Birds">
            <a:hlinkClick r:id="" action="ppaction://media"/>
            <a:extLst>
              <a:ext uri="{FF2B5EF4-FFF2-40B4-BE49-F238E27FC236}">
                <a16:creationId xmlns:a16="http://schemas.microsoft.com/office/drawing/2014/main" id="{0045058B-A890-44C3-BB02-7F96E3BF5F2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88440" y="1309370"/>
            <a:ext cx="9215120" cy="518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1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2D4E04-B888-44D1-964A-EE7504068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Kortwieken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4CBB6DC-589B-4CC2-ABB8-30A8E7E78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Wat is het en hoe moet het? 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Afbeeldingsresultaat voor bird">
            <a:extLst>
              <a:ext uri="{FF2B5EF4-FFF2-40B4-BE49-F238E27FC236}">
                <a16:creationId xmlns:a16="http://schemas.microsoft.com/office/drawing/2014/main" id="{C8552121-C734-4E4C-902D-37AB9F357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918" y="492573"/>
            <a:ext cx="5557352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59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2" descr="Afbeeldingsresultaat voor kortwieken">
            <a:extLst>
              <a:ext uri="{FF2B5EF4-FFF2-40B4-BE49-F238E27FC236}">
                <a16:creationId xmlns:a16="http://schemas.microsoft.com/office/drawing/2014/main" id="{904647C3-58E7-4A81-83E4-9C4EEFDEDF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6" b="671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260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64C5DD-42EF-4F09-8725-B76CD7614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Kortwieken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AAE4BC-E84F-454D-822B-FEC378CF2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>
                <a:solidFill>
                  <a:schemeClr val="bg1"/>
                </a:solidFill>
              </a:rPr>
              <a:t>4cm van de slagpennen </a:t>
            </a:r>
          </a:p>
          <a:p>
            <a:r>
              <a:rPr lang="nl-NL" sz="2000">
                <a:solidFill>
                  <a:schemeClr val="bg1"/>
                </a:solidFill>
              </a:rPr>
              <a:t>Middelste slagpennen </a:t>
            </a:r>
          </a:p>
          <a:p>
            <a:endParaRPr lang="nl-NL" sz="2000">
              <a:solidFill>
                <a:schemeClr val="bg1"/>
              </a:solidFill>
            </a:endParaRPr>
          </a:p>
          <a:p>
            <a:endParaRPr lang="nl-NL" sz="2000">
              <a:solidFill>
                <a:schemeClr val="bg1"/>
              </a:solidFill>
            </a:endParaRPr>
          </a:p>
          <a:p>
            <a:r>
              <a:rPr lang="nl-NL" sz="2000">
                <a:solidFill>
                  <a:schemeClr val="bg1"/>
                </a:solidFill>
              </a:rPr>
              <a:t>Leewieken:</a:t>
            </a:r>
          </a:p>
          <a:p>
            <a:r>
              <a:rPr lang="nl-NL" sz="2000">
                <a:solidFill>
                  <a:schemeClr val="bg1"/>
                </a:solidFill>
              </a:rPr>
              <a:t>Middenhandsbeentje </a:t>
            </a:r>
          </a:p>
          <a:p>
            <a:r>
              <a:rPr lang="nl-NL" sz="2000">
                <a:solidFill>
                  <a:schemeClr val="bg1"/>
                </a:solidFill>
              </a:rPr>
              <a:t>Definitief</a:t>
            </a:r>
          </a:p>
        </p:txBody>
      </p:sp>
      <p:pic>
        <p:nvPicPr>
          <p:cNvPr id="2050" name="Picture 2" descr="Afbeeldingsresultaat voor kortwieken">
            <a:extLst>
              <a:ext uri="{FF2B5EF4-FFF2-40B4-BE49-F238E27FC236}">
                <a16:creationId xmlns:a16="http://schemas.microsoft.com/office/drawing/2014/main" id="{A73B1A39-6132-4D91-BA86-C42DC078A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r="-3" b="-3"/>
          <a:stretch/>
        </p:blipFill>
        <p:spPr bwMode="auto">
          <a:xfrm>
            <a:off x="5774361" y="643467"/>
            <a:ext cx="5297573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456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C0209-B02F-4F14-A7B1-1D7BB6FC2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37D9BB-DB36-4141-A8DB-C9B3F0A59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/>
          </a:bodyPr>
          <a:lstStyle/>
          <a:p>
            <a:r>
              <a:rPr lang="nl-NL" sz="1800"/>
              <a:t>Kop: Kruin en gezicht </a:t>
            </a:r>
          </a:p>
          <a:p>
            <a:r>
              <a:rPr lang="nl-NL" sz="1800"/>
              <a:t>Oogring </a:t>
            </a:r>
          </a:p>
          <a:p>
            <a:r>
              <a:rPr lang="nl-NL" sz="1800"/>
              <a:t>Snavel met neusgaten </a:t>
            </a:r>
          </a:p>
          <a:p>
            <a:r>
              <a:rPr lang="nl-NL" sz="1800"/>
              <a:t>Neusdoppen </a:t>
            </a:r>
          </a:p>
          <a:p>
            <a:r>
              <a:rPr lang="nl-NL" sz="1800"/>
              <a:t>Oor openingen </a:t>
            </a:r>
          </a:p>
          <a:p>
            <a:r>
              <a:rPr lang="nl-NL" sz="1800"/>
              <a:t>Rug, buik en borst </a:t>
            </a:r>
          </a:p>
          <a:p>
            <a:r>
              <a:rPr lang="nl-NL" sz="1800"/>
              <a:t>Stuit met stuitklier </a:t>
            </a:r>
          </a:p>
          <a:p>
            <a:endParaRPr lang="nl-NL" sz="1800"/>
          </a:p>
          <a:p>
            <a:endParaRPr lang="nl-NL" sz="1800"/>
          </a:p>
          <a:p>
            <a:endParaRPr lang="nl-NL" sz="180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Gerelateerde afbeelding">
            <a:extLst>
              <a:ext uri="{FF2B5EF4-FFF2-40B4-BE49-F238E27FC236}">
                <a16:creationId xmlns:a16="http://schemas.microsoft.com/office/drawing/2014/main" id="{89EA4F5F-7B5D-42DC-85E5-0C7595C50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3" b="4"/>
          <a:stretch/>
        </p:blipFill>
        <p:spPr bwMode="auto"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Afbeeldingsresultaat voor bird eye ring bone">
            <a:extLst>
              <a:ext uri="{FF2B5EF4-FFF2-40B4-BE49-F238E27FC236}">
                <a16:creationId xmlns:a16="http://schemas.microsoft.com/office/drawing/2014/main" id="{393D6066-7AEB-48F2-A35F-A973EC782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r="14829" b="4"/>
          <a:stretch/>
        </p:blipFill>
        <p:spPr bwMode="auto"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ly bird GIF">
            <a:extLst>
              <a:ext uri="{FF2B5EF4-FFF2-40B4-BE49-F238E27FC236}">
                <a16:creationId xmlns:a16="http://schemas.microsoft.com/office/drawing/2014/main" id="{F607D9B7-F1AD-43D7-8339-F78EC64531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356" y="2762928"/>
            <a:ext cx="333375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004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EA5DD2-968C-4D2D-B384-E5EA2F700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 dirty="0">
                <a:solidFill>
                  <a:schemeClr val="bg1"/>
                </a:solidFill>
              </a:rPr>
              <a:t>Vleugels en poten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750CBE-9B50-491F-AEE3-803D83B23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>
                <a:solidFill>
                  <a:schemeClr val="bg1"/>
                </a:solidFill>
              </a:rPr>
              <a:t>Voorste ledematen: Vleugels </a:t>
            </a:r>
          </a:p>
          <a:p>
            <a:r>
              <a:rPr lang="nl-NL" sz="2000">
                <a:solidFill>
                  <a:schemeClr val="bg1"/>
                </a:solidFill>
              </a:rPr>
              <a:t>Bovenarm, onderarm en duim </a:t>
            </a:r>
          </a:p>
          <a:p>
            <a:endParaRPr lang="nl-NL" sz="2000">
              <a:solidFill>
                <a:schemeClr val="bg1"/>
              </a:solidFill>
            </a:endParaRPr>
          </a:p>
          <a:p>
            <a:r>
              <a:rPr lang="nl-NL" sz="2000">
                <a:solidFill>
                  <a:schemeClr val="bg1"/>
                </a:solidFill>
              </a:rPr>
              <a:t>Achterste ledematen: Poten</a:t>
            </a:r>
          </a:p>
          <a:p>
            <a:r>
              <a:rPr lang="nl-NL" sz="2000">
                <a:solidFill>
                  <a:schemeClr val="bg1"/>
                </a:solidFill>
              </a:rPr>
              <a:t>Dij, hak, loopbeen, voetzool en tenen. </a:t>
            </a:r>
          </a:p>
        </p:txBody>
      </p:sp>
      <p:pic>
        <p:nvPicPr>
          <p:cNvPr id="5122" name="Picture 2" descr="Afbeeldingsresultaat voor anatomie vleugel">
            <a:extLst>
              <a:ext uri="{FF2B5EF4-FFF2-40B4-BE49-F238E27FC236}">
                <a16:creationId xmlns:a16="http://schemas.microsoft.com/office/drawing/2014/main" id="{BBDE50AE-8469-43EE-9F6D-6936A07FD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63" y="1723059"/>
            <a:ext cx="6250769" cy="325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27981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574</Words>
  <Application>Microsoft Office PowerPoint</Application>
  <PresentationFormat>Breedbeeld</PresentationFormat>
  <Paragraphs>145</Paragraphs>
  <Slides>31</Slides>
  <Notes>4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Wingdings</vt:lpstr>
      <vt:lpstr>Kantoorthema</vt:lpstr>
      <vt:lpstr>Vogels </vt:lpstr>
      <vt:lpstr>PowerPoint-presentatie</vt:lpstr>
      <vt:lpstr>Leerdoelen</vt:lpstr>
      <vt:lpstr>Vogel longen en luchtzakken</vt:lpstr>
      <vt:lpstr>Kortwieken</vt:lpstr>
      <vt:lpstr>PowerPoint-presentatie</vt:lpstr>
      <vt:lpstr>Kortwieken</vt:lpstr>
      <vt:lpstr>PowerPoint-presentatie</vt:lpstr>
      <vt:lpstr>Vleugels en poten</vt:lpstr>
      <vt:lpstr>Spijsverteringsorganen</vt:lpstr>
      <vt:lpstr>De krop</vt:lpstr>
      <vt:lpstr>De Cloaca</vt:lpstr>
      <vt:lpstr>Urine in de darmen </vt:lpstr>
      <vt:lpstr>Gender-bender-kip</vt:lpstr>
      <vt:lpstr>Vliegen</vt:lpstr>
      <vt:lpstr>Lichte botten</vt:lpstr>
      <vt:lpstr>Energie verbruik en besparing</vt:lpstr>
      <vt:lpstr>Stijgen, dalen en sturen. </vt:lpstr>
      <vt:lpstr>Sturen</vt:lpstr>
      <vt:lpstr>PowerPoint-presentatie</vt:lpstr>
      <vt:lpstr>Veren functies</vt:lpstr>
      <vt:lpstr>Afgeronde vleugels</vt:lpstr>
      <vt:lpstr>PowerPoint-presentatie</vt:lpstr>
      <vt:lpstr>Staartveren</vt:lpstr>
      <vt:lpstr>   Uit welke stof bestaat de veer van een vogel</vt:lpstr>
      <vt:lpstr>De groei van veren</vt:lpstr>
      <vt:lpstr>Veer anatomie</vt:lpstr>
      <vt:lpstr>Draadveren</vt:lpstr>
      <vt:lpstr>Hoofdgroepen vogelveren</vt:lpstr>
      <vt:lpstr>Terugblik vragen</vt:lpstr>
      <vt:lpstr>Opdracht dierverblijven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Vogelkunde</dc:title>
  <dc:creator>Alishia Koppenaal-Gasper</dc:creator>
  <cp:lastModifiedBy>Joyce Vonk</cp:lastModifiedBy>
  <cp:revision>3</cp:revision>
  <dcterms:created xsi:type="dcterms:W3CDTF">2019-03-18T13:03:34Z</dcterms:created>
  <dcterms:modified xsi:type="dcterms:W3CDTF">2022-02-17T09:09:27Z</dcterms:modified>
</cp:coreProperties>
</file>